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Mulish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Fira Sans Medium"/>
      <p:regular r:id="rId50"/>
      <p:bold r:id="rId51"/>
      <p:italic r:id="rId52"/>
      <p:boldItalic r:id="rId53"/>
    </p:embeddedFont>
    <p:embeddedFont>
      <p:font typeface="Fira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jAC326Faprf4Le4pEzhe+YHtVh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6F0AA3-1B48-4617-A730-2F69A8C1976A}">
  <a:tblStyle styleId="{596F0AA3-1B48-4617-A730-2F69A8C197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5EB9446-87A7-4369-A7B9-8C079434AD6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sh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Mulish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Mulish-bold.fntdata"/><Relationship Id="rId38" Type="http://schemas.openxmlformats.org/officeDocument/2006/relationships/font" Target="fonts/Mulish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Medium-bold.fntdata"/><Relationship Id="rId50" Type="http://schemas.openxmlformats.org/officeDocument/2006/relationships/font" Target="fonts/FiraSansMedium-regular.fntdata"/><Relationship Id="rId53" Type="http://schemas.openxmlformats.org/officeDocument/2006/relationships/font" Target="fonts/FiraSansMedium-boldItalic.fntdata"/><Relationship Id="rId52" Type="http://schemas.openxmlformats.org/officeDocument/2006/relationships/font" Target="fonts/FiraSansMedium-italic.fntdata"/><Relationship Id="rId11" Type="http://schemas.openxmlformats.org/officeDocument/2006/relationships/slide" Target="slides/slide5.xml"/><Relationship Id="rId55" Type="http://schemas.openxmlformats.org/officeDocument/2006/relationships/font" Target="fonts/FiraSans-bold.fntdata"/><Relationship Id="rId10" Type="http://schemas.openxmlformats.org/officeDocument/2006/relationships/slide" Target="slides/slide4.xml"/><Relationship Id="rId54" Type="http://schemas.openxmlformats.org/officeDocument/2006/relationships/font" Target="fonts/FiraSans-regular.fntdata"/><Relationship Id="rId13" Type="http://schemas.openxmlformats.org/officeDocument/2006/relationships/slide" Target="slides/slide7.xml"/><Relationship Id="rId57" Type="http://schemas.openxmlformats.org/officeDocument/2006/relationships/font" Target="fonts/FiraSans-boldItalic.fntdata"/><Relationship Id="rId12" Type="http://schemas.openxmlformats.org/officeDocument/2006/relationships/slide" Target="slides/slide6.xml"/><Relationship Id="rId56" Type="http://schemas.openxmlformats.org/officeDocument/2006/relationships/font" Target="fonts/Fira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8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b="1" baseline="30000" i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baseline="30000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 Answering</a:t>
            </a:r>
            <a:endParaRPr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Char char="●"/>
            </a:pPr>
            <a:r>
              <a:rPr baseline="30000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baseline="30000"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aseline="30000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Language Understanding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fe275cf6c_3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9fe275cf6c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2fd1e2cf6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a2fd1e2cf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2fd1e2cf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2fd1e2cf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fd2d61e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9fd2d61e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f581d64d2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9f581d64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objective for our group for choosing the topic is, we all know that, every companies have huge amount of opinions online, social media, google maps, in every each website.</a:t>
            </a:r>
            <a:br>
              <a:rPr lang="en"/>
            </a:br>
            <a:br>
              <a:rPr lang="en"/>
            </a:br>
            <a:r>
              <a:rPr lang="en"/>
              <a:t>For these large amount of the data, we can apply the tool of natural language to do the sentimental analysis.</a:t>
            </a:r>
            <a:endParaRPr/>
          </a:p>
        </p:txBody>
      </p:sp>
      <p:sp>
        <p:nvSpPr>
          <p:cNvPr id="130" name="Google Shape;130;p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2fd1e2cf6_1_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a2fd1e2cf6_1_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a2fd1e2cf6_1_1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a2fd1e2cf6_1_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a2fd1e2cf6_1_1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a2fd1e2cf6_1_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Normalize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Declutter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Facilitate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Minimize risks of errors and redundancy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Noise</a:t>
            </a:r>
            <a:endParaRPr/>
          </a:p>
        </p:txBody>
      </p:sp>
      <p:sp>
        <p:nvSpPr>
          <p:cNvPr id="226" name="Google Shape;226;p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Normalize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Declutter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Facilitate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Minimize risks of errors and redundancy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Noise</a:t>
            </a:r>
            <a:endParaRPr/>
          </a:p>
        </p:txBody>
      </p:sp>
      <p:sp>
        <p:nvSpPr>
          <p:cNvPr id="249" name="Google Shape;249;p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Normalize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Declutter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Facilitate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Minimize risks of errors and redundancy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Noise</a:t>
            </a:r>
            <a:endParaRPr/>
          </a:p>
        </p:txBody>
      </p:sp>
      <p:sp>
        <p:nvSpPr>
          <p:cNvPr id="271" name="Google Shape;271;p1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9fe275cf6c_3_138"/>
          <p:cNvSpPr txBox="1"/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5" name="Google Shape;55;g29fe275cf6c_3_138"/>
          <p:cNvSpPr txBox="1"/>
          <p:nvPr>
            <p:ph idx="1" type="subTitle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fe275cf6c_3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fe275cf6c_3_143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g29fe275cf6c_3_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e275cf6c_3_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g29fe275cf6c_3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fe275cf6c_3_149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" name="Google Shape;66;g29fe275cf6c_3_149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g29fe275cf6c_3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fe275cf6c_3_153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0" name="Google Shape;70;g29fe275cf6c_3_1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g29fe275cf6c_3_1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g29fe275cf6c_3_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e275cf6c_3_1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g29fe275cf6c_3_1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g29fe275cf6c_3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fe275cf6c_3_1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g29fe275cf6c_3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fe275cf6c_3_1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9fe275cf6c_3_1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g29fe275cf6c_3_1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g29fe275cf6c_3_1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g29fe275cf6c_3_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fe275cf6c_3_1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g29fe275cf6c_3_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fe275cf6c_3_17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g29fe275cf6c_3_1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g29fe275cf6c_3_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9fe275cf6c_3_134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b="0" i="0" sz="2500" u="none" cap="none" strike="noStrik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1" name="Google Shape;51;g29fe275cf6c_3_134"/>
          <p:cNvSpPr txBox="1"/>
          <p:nvPr>
            <p:ph idx="1" type="body"/>
          </p:nvPr>
        </p:nvSpPr>
        <p:spPr>
          <a:xfrm>
            <a:off x="483675" y="1031250"/>
            <a:ext cx="8203200" cy="3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g29fe275cf6c_3_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2.png"/><Relationship Id="rId6" Type="http://schemas.openxmlformats.org/officeDocument/2006/relationships/image" Target="../media/image47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i.org/10.56471/slujst.v4i.266" TargetMode="External"/><Relationship Id="rId4" Type="http://schemas.openxmlformats.org/officeDocument/2006/relationships/hyperlink" Target="http://export.arxiv.org/pdf/1301.3781" TargetMode="External"/><Relationship Id="rId5" Type="http://schemas.openxmlformats.org/officeDocument/2006/relationships/hyperlink" Target="http://export.arxiv.org/pdf/1301.3781" TargetMode="External"/><Relationship Id="rId6" Type="http://schemas.openxmlformats.org/officeDocument/2006/relationships/hyperlink" Target="https://doi.org/10.3233/jifs-211909" TargetMode="External"/><Relationship Id="rId7" Type="http://schemas.openxmlformats.org/officeDocument/2006/relationships/hyperlink" Target="https://doi.org/10.3115/v1/d14-116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i.org/10.1007/978-981-15-9651-3_23" TargetMode="External"/><Relationship Id="rId4" Type="http://schemas.openxmlformats.org/officeDocument/2006/relationships/hyperlink" Target="https://doi.org/10.48550/arxiv.1706.03762" TargetMode="External"/><Relationship Id="rId5" Type="http://schemas.openxmlformats.org/officeDocument/2006/relationships/hyperlink" Target="https://medium.com/@ankiit/word2vec-vs-bert-d04ab3ade4c9" TargetMode="External"/><Relationship Id="rId6" Type="http://schemas.openxmlformats.org/officeDocument/2006/relationships/hyperlink" Target="https://www.forbes.com/sites/alapshah/2018/09/12/a-social-media-and-sentiment-analysis-of-nike-what-does-it-mean-for-future-purchase-intent/" TargetMode="External"/><Relationship Id="rId7" Type="http://schemas.openxmlformats.org/officeDocument/2006/relationships/hyperlink" Target="https://doi.org/10.1155/2023/190044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keras.io/examples/" TargetMode="External"/><Relationship Id="rId4" Type="http://schemas.openxmlformats.org/officeDocument/2006/relationships/hyperlink" Target="https://books.google.com.tw/books?hl=en&amp;lr=&amp;id=NR1oEAAAQBAJ&amp;oi=fnd&amp;pg=PP1&amp;dq=Data+Mining:+Concepts+and+Techniques&amp;ots=_M9KMNylqX&amp;sig=h3Cwr5Ct4r4v-GvRv9oVoJTPg6Y&amp;redir_esc=y#v=onepage&amp;q=Data%20Mining%3A%20Concepts%20and%20Techniques&amp;f=fals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28580" r="25484" t="0"/>
          <a:stretch/>
        </p:blipFill>
        <p:spPr>
          <a:xfrm>
            <a:off x="0" y="0"/>
            <a:ext cx="35440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/>
          <p:nvPr/>
        </p:nvSpPr>
        <p:spPr>
          <a:xfrm>
            <a:off x="2705775" y="0"/>
            <a:ext cx="1680300" cy="51435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>
            <p:ph type="ctrTitle"/>
          </p:nvPr>
        </p:nvSpPr>
        <p:spPr>
          <a:xfrm>
            <a:off x="3767850" y="843175"/>
            <a:ext cx="52989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4100">
                <a:solidFill>
                  <a:schemeClr val="dk1"/>
                </a:solidFill>
              </a:rPr>
              <a:t>Amazon Reviews for Sentiment Analysis</a:t>
            </a:r>
            <a:endParaRPr sz="4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2800">
                <a:solidFill>
                  <a:schemeClr val="dk1"/>
                </a:solidFill>
              </a:rPr>
              <a:t>MSc. Data and Business Analytics -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Fil rouge Project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3767850" y="3544975"/>
            <a:ext cx="55953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ETU20231137 Chia-shuo YANG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ETU20231136 Maximilian SOMMERFELD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ETU20231057 Chia-chi CHEN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ETU20230394 Merearii LI</a:t>
            </a:r>
            <a:endParaRPr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01" name="Google Shape;101;p1"/>
          <p:cNvCxnSpPr/>
          <p:nvPr/>
        </p:nvCxnSpPr>
        <p:spPr>
          <a:xfrm>
            <a:off x="3460200" y="3263700"/>
            <a:ext cx="5436000" cy="8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1" name="Google Shape;301;p12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302" name="Google Shape;302;p12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p12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4" name="Google Shape;304;p12"/>
          <p:cNvGrpSpPr/>
          <p:nvPr/>
        </p:nvGrpSpPr>
        <p:grpSpPr>
          <a:xfrm>
            <a:off x="454850" y="1025209"/>
            <a:ext cx="4574176" cy="3990291"/>
            <a:chOff x="454850" y="1025209"/>
            <a:chExt cx="4574176" cy="3990291"/>
          </a:xfrm>
        </p:grpSpPr>
        <p:pic>
          <p:nvPicPr>
            <p:cNvPr id="305" name="Google Shape;305;p12"/>
            <p:cNvPicPr preferRelativeResize="0"/>
            <p:nvPr/>
          </p:nvPicPr>
          <p:blipFill rotWithShape="1">
            <a:blip r:embed="rId3">
              <a:alphaModFix/>
            </a:blip>
            <a:srcRect b="0" l="0" r="0" t="4716"/>
            <a:stretch/>
          </p:blipFill>
          <p:spPr>
            <a:xfrm>
              <a:off x="663450" y="1633469"/>
              <a:ext cx="4365576" cy="3235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12"/>
            <p:cNvSpPr txBox="1"/>
            <p:nvPr/>
          </p:nvSpPr>
          <p:spPr>
            <a:xfrm>
              <a:off x="2349867" y="1917303"/>
              <a:ext cx="22146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more </a:t>
              </a:r>
              <a:r>
                <a:rPr b="1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Centralized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 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after cleaning</a:t>
              </a:r>
              <a:endPara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 𝝁 ~ 43, 𝝈 ~ 22)</a:t>
              </a:r>
              <a:endPara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07" name="Google Shape;307;p12"/>
            <p:cNvSpPr txBox="1"/>
            <p:nvPr/>
          </p:nvSpPr>
          <p:spPr>
            <a:xfrm>
              <a:off x="1217451" y="1025209"/>
              <a:ext cx="3489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Text length distribution 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sng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before</a:t>
              </a: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b="1" i="0" lang="en" sz="1600" u="sng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after</a:t>
              </a: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cleaning </a:t>
              </a:r>
              <a:endParaRPr/>
            </a:p>
          </p:txBody>
        </p:sp>
        <p:sp>
          <p:nvSpPr>
            <p:cNvPr id="308" name="Google Shape;308;p12"/>
            <p:cNvSpPr txBox="1"/>
            <p:nvPr/>
          </p:nvSpPr>
          <p:spPr>
            <a:xfrm rot="-5400000">
              <a:off x="355700" y="2920050"/>
              <a:ext cx="666000" cy="23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Roboto"/>
                  <a:ea typeface="Roboto"/>
                  <a:cs typeface="Roboto"/>
                  <a:sym typeface="Roboto"/>
                </a:rPr>
                <a:t>Counts</a:t>
              </a:r>
              <a:endParaRPr b="1" sz="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12"/>
            <p:cNvSpPr txBox="1"/>
            <p:nvPr/>
          </p:nvSpPr>
          <p:spPr>
            <a:xfrm>
              <a:off x="2613760" y="4707700"/>
              <a:ext cx="1000500" cy="1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Roboto"/>
                  <a:ea typeface="Roboto"/>
                  <a:cs typeface="Roboto"/>
                  <a:sym typeface="Roboto"/>
                </a:rPr>
                <a:t>Comment length</a:t>
              </a:r>
              <a:endParaRPr b="1" sz="100"/>
            </a:p>
          </p:txBody>
        </p:sp>
        <p:sp>
          <p:nvSpPr>
            <p:cNvPr id="310" name="Google Shape;310;p12"/>
            <p:cNvSpPr txBox="1"/>
            <p:nvPr/>
          </p:nvSpPr>
          <p:spPr>
            <a:xfrm rot="-5400000">
              <a:off x="99050" y="3003674"/>
              <a:ext cx="10194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Counts</a:t>
              </a:r>
              <a:endParaRPr/>
            </a:p>
          </p:txBody>
        </p:sp>
        <p:sp>
          <p:nvSpPr>
            <p:cNvPr id="311" name="Google Shape;311;p12"/>
            <p:cNvSpPr txBox="1"/>
            <p:nvPr/>
          </p:nvSpPr>
          <p:spPr>
            <a:xfrm>
              <a:off x="1691900" y="4707700"/>
              <a:ext cx="27468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Comment Length</a:t>
              </a:r>
              <a:endParaRPr/>
            </a:p>
          </p:txBody>
        </p:sp>
      </p:grpSp>
      <p:grpSp>
        <p:nvGrpSpPr>
          <p:cNvPr id="312" name="Google Shape;312;p12"/>
          <p:cNvGrpSpPr/>
          <p:nvPr/>
        </p:nvGrpSpPr>
        <p:grpSpPr>
          <a:xfrm>
            <a:off x="5141150" y="986330"/>
            <a:ext cx="3178900" cy="3952970"/>
            <a:chOff x="5293550" y="1138730"/>
            <a:chExt cx="3178900" cy="3952970"/>
          </a:xfrm>
        </p:grpSpPr>
        <p:pic>
          <p:nvPicPr>
            <p:cNvPr id="313" name="Google Shape;313;p12"/>
            <p:cNvPicPr preferRelativeResize="0"/>
            <p:nvPr/>
          </p:nvPicPr>
          <p:blipFill rotWithShape="1">
            <a:blip r:embed="rId4">
              <a:alphaModFix/>
            </a:blip>
            <a:srcRect b="0" l="0" r="0" t="3586"/>
            <a:stretch/>
          </p:blipFill>
          <p:spPr>
            <a:xfrm>
              <a:off x="5445300" y="1778738"/>
              <a:ext cx="3027149" cy="3137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2"/>
            <p:cNvSpPr txBox="1"/>
            <p:nvPr/>
          </p:nvSpPr>
          <p:spPr>
            <a:xfrm>
              <a:off x="5689950" y="1138730"/>
              <a:ext cx="2782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Comparison of </a:t>
              </a:r>
              <a:r>
                <a:rPr b="1" lang="en" sz="1600" u="sng">
                  <a:latin typeface="Roboto"/>
                  <a:ea typeface="Roboto"/>
                  <a:cs typeface="Roboto"/>
                  <a:sym typeface="Roboto"/>
                </a:rPr>
                <a:t>positive</a:t>
              </a: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b="1" lang="en" sz="1600" u="sng">
                  <a:latin typeface="Roboto"/>
                  <a:ea typeface="Roboto"/>
                  <a:cs typeface="Roboto"/>
                  <a:sym typeface="Roboto"/>
                </a:rPr>
                <a:t>negative</a:t>
              </a: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 scores for words</a:t>
              </a:r>
              <a:endParaRPr/>
            </a:p>
          </p:txBody>
        </p:sp>
        <p:sp>
          <p:nvSpPr>
            <p:cNvPr id="315" name="Google Shape;315;p12"/>
            <p:cNvSpPr txBox="1"/>
            <p:nvPr/>
          </p:nvSpPr>
          <p:spPr>
            <a:xfrm rot="-5400000">
              <a:off x="5128550" y="3111338"/>
              <a:ext cx="666000" cy="23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Roboto"/>
                  <a:ea typeface="Roboto"/>
                  <a:cs typeface="Roboto"/>
                  <a:sym typeface="Roboto"/>
                </a:rPr>
                <a:t>Percentage</a:t>
              </a:r>
              <a:endParaRPr b="1" sz="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12"/>
            <p:cNvSpPr txBox="1"/>
            <p:nvPr/>
          </p:nvSpPr>
          <p:spPr>
            <a:xfrm>
              <a:off x="6874950" y="4746563"/>
              <a:ext cx="548700" cy="17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Roboto"/>
                  <a:ea typeface="Roboto"/>
                  <a:cs typeface="Roboto"/>
                  <a:sym typeface="Roboto"/>
                </a:rPr>
                <a:t>Words</a:t>
              </a:r>
              <a:endParaRPr b="1" sz="100"/>
            </a:p>
          </p:txBody>
        </p:sp>
        <p:sp>
          <p:nvSpPr>
            <p:cNvPr id="317" name="Google Shape;317;p12"/>
            <p:cNvSpPr txBox="1"/>
            <p:nvPr/>
          </p:nvSpPr>
          <p:spPr>
            <a:xfrm>
              <a:off x="6683000" y="4783900"/>
              <a:ext cx="8607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Words</a:t>
              </a:r>
              <a:endParaRPr/>
            </a:p>
          </p:txBody>
        </p:sp>
        <p:sp>
          <p:nvSpPr>
            <p:cNvPr id="318" name="Google Shape;318;p12"/>
            <p:cNvSpPr txBox="1"/>
            <p:nvPr/>
          </p:nvSpPr>
          <p:spPr>
            <a:xfrm rot="-5400000">
              <a:off x="4852100" y="3089325"/>
              <a:ext cx="11907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Percentage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"/>
          <p:cNvSpPr txBox="1"/>
          <p:nvPr/>
        </p:nvSpPr>
        <p:spPr>
          <a:xfrm>
            <a:off x="387950" y="4743300"/>
            <a:ext cx="8461200" cy="584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Birunda and Devi (2021, p. 275) | </a:t>
            </a:r>
            <a:r>
              <a:rPr b="0" baseline="3000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Deepa (2021, pp. 1710–1713)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469211" y="2552089"/>
            <a:ext cx="1238112" cy="5594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 embeddings</a:t>
            </a:r>
            <a:r>
              <a:rPr b="0" baseline="3000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1876122" y="2591195"/>
            <a:ext cx="989980" cy="48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Traditional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13"/>
          <p:cNvSpPr/>
          <p:nvPr/>
        </p:nvSpPr>
        <p:spPr>
          <a:xfrm>
            <a:off x="1869718" y="1565078"/>
            <a:ext cx="1002665" cy="48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1876122" y="3598348"/>
            <a:ext cx="989980" cy="49698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Contextual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13"/>
          <p:cNvCxnSpPr>
            <a:stCxn id="324" idx="2"/>
            <a:endCxn id="327" idx="1"/>
          </p:cNvCxnSpPr>
          <p:nvPr/>
        </p:nvCxnSpPr>
        <p:spPr>
          <a:xfrm flipH="1" rot="-5400000">
            <a:off x="1114517" y="3085251"/>
            <a:ext cx="735300" cy="787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13"/>
          <p:cNvSpPr/>
          <p:nvPr/>
        </p:nvSpPr>
        <p:spPr>
          <a:xfrm>
            <a:off x="3014034" y="2436219"/>
            <a:ext cx="1214206" cy="78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Count Vector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TF-IDF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3014034" y="1412919"/>
            <a:ext cx="1214206" cy="78551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GloVe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3014034" y="3458802"/>
            <a:ext cx="1214206" cy="78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GPT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13"/>
          <p:cNvCxnSpPr>
            <a:stCxn id="325" idx="3"/>
            <a:endCxn id="329" idx="1"/>
          </p:cNvCxnSpPr>
          <p:nvPr/>
        </p:nvCxnSpPr>
        <p:spPr>
          <a:xfrm flipH="1" rot="10800000">
            <a:off x="2866102" y="2828495"/>
            <a:ext cx="147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13"/>
          <p:cNvCxnSpPr>
            <a:stCxn id="326" idx="3"/>
            <a:endCxn id="330" idx="1"/>
          </p:cNvCxnSpPr>
          <p:nvPr/>
        </p:nvCxnSpPr>
        <p:spPr>
          <a:xfrm>
            <a:off x="2872383" y="1805678"/>
            <a:ext cx="14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13"/>
          <p:cNvCxnSpPr>
            <a:stCxn id="327" idx="3"/>
            <a:endCxn id="331" idx="1"/>
          </p:cNvCxnSpPr>
          <p:nvPr/>
        </p:nvCxnSpPr>
        <p:spPr>
          <a:xfrm>
            <a:off x="2866102" y="3846842"/>
            <a:ext cx="147900" cy="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13"/>
          <p:cNvCxnSpPr>
            <a:stCxn id="324" idx="0"/>
            <a:endCxn id="326" idx="1"/>
          </p:cNvCxnSpPr>
          <p:nvPr/>
        </p:nvCxnSpPr>
        <p:spPr>
          <a:xfrm rot="-5400000">
            <a:off x="1105817" y="1788139"/>
            <a:ext cx="746400" cy="78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13"/>
          <p:cNvCxnSpPr>
            <a:stCxn id="324" idx="3"/>
            <a:endCxn id="325" idx="1"/>
          </p:cNvCxnSpPr>
          <p:nvPr/>
        </p:nvCxnSpPr>
        <p:spPr>
          <a:xfrm>
            <a:off x="1707323" y="2831795"/>
            <a:ext cx="1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13"/>
          <p:cNvSpPr/>
          <p:nvPr/>
        </p:nvSpPr>
        <p:spPr>
          <a:xfrm>
            <a:off x="4504267" y="1229800"/>
            <a:ext cx="4195883" cy="3411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619BC8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72000" lIns="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i-directional Encoding Representation for a Transformer </a:t>
            </a:r>
            <a:endParaRPr/>
          </a:p>
          <a:p>
            <a:pPr indent="-285750" lvl="0" marL="412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Cutting-edge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NLP model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understand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of words and sentences</a:t>
            </a:r>
            <a:endParaRPr b="1"/>
          </a:p>
          <a:p>
            <a:pPr indent="-285750" lvl="0" marL="412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Reads text from left to right and right to left, crucial for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understanding nuances and word relationships</a:t>
            </a:r>
            <a:endParaRPr b="1"/>
          </a:p>
          <a:p>
            <a:pPr indent="-285750" lvl="0" marL="412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multilingual language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representation</a:t>
            </a:r>
            <a:r>
              <a:rPr b="0" baseline="3000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cxnSp>
        <p:nvCxnSpPr>
          <p:cNvPr id="338" name="Google Shape;338;p13"/>
          <p:cNvCxnSpPr>
            <a:stCxn id="331" idx="3"/>
            <a:endCxn id="337" idx="1"/>
          </p:cNvCxnSpPr>
          <p:nvPr/>
        </p:nvCxnSpPr>
        <p:spPr>
          <a:xfrm flipH="1" rot="10800000">
            <a:off x="4228240" y="2935602"/>
            <a:ext cx="276000" cy="91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0" name="Google Shape;340;p13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341" name="Google Shape;341;p13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2" name="Google Shape;342;p13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Transformation and vectorization 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/>
          <p:nvPr/>
        </p:nvSpPr>
        <p:spPr>
          <a:xfrm>
            <a:off x="529909" y="2840088"/>
            <a:ext cx="3839537" cy="182380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28CC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[array([1, 0, 0, ..., 1, 1, 0]), array([[  101,  1252,  1174, ..., 13098,  2013,  1449],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[  101,  3443, 13909, ..., 15112,  7342, 12808],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[  101,  4990,  5816, ...,     0,     0,     0],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...,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[  101,  1585, 27175, ...,  9684,  1267,  1407],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[  101,  9979, 20449, ...,     0,     0,     0],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[  101,  1278, 28434, ...,     0,     0,     0]], 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14"/>
          <p:cNvSpPr txBox="1"/>
          <p:nvPr/>
        </p:nvSpPr>
        <p:spPr>
          <a:xfrm>
            <a:off x="4701625" y="916739"/>
            <a:ext cx="4011702" cy="1823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BERT operates</a:t>
            </a:r>
            <a:endParaRPr/>
          </a:p>
          <a:p>
            <a:pPr indent="-285750" lvl="0" marL="412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Generates different output vectors for a same word when used in different context</a:t>
            </a:r>
            <a:endParaRPr/>
          </a:p>
          <a:p>
            <a:pPr indent="-2857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contextual training and inference can be achieved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387950" y="4743300"/>
            <a:ext cx="84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Ankiit (2022)</a:t>
            </a:r>
            <a:endParaRPr b="0" i="0" sz="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0" name="Google Shape;350;p14"/>
          <p:cNvGrpSpPr/>
          <p:nvPr/>
        </p:nvGrpSpPr>
        <p:grpSpPr>
          <a:xfrm>
            <a:off x="5060735" y="3002450"/>
            <a:ext cx="3624624" cy="1534961"/>
            <a:chOff x="838441" y="3393945"/>
            <a:chExt cx="4162592" cy="1077360"/>
          </a:xfrm>
        </p:grpSpPr>
        <p:sp>
          <p:nvSpPr>
            <p:cNvPr id="351" name="Google Shape;351;p14"/>
            <p:cNvSpPr txBox="1"/>
            <p:nvPr/>
          </p:nvSpPr>
          <p:spPr>
            <a:xfrm>
              <a:off x="838441" y="3858812"/>
              <a:ext cx="4162592" cy="315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   </a:t>
              </a:r>
              <a:r>
                <a:rPr b="1" i="0" lang="en" sz="1400" u="sng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gymnasium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is  a  german  school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14"/>
            <p:cNvSpPr txBox="1"/>
            <p:nvPr/>
          </p:nvSpPr>
          <p:spPr>
            <a:xfrm>
              <a:off x="838441" y="3393945"/>
              <a:ext cx="3616705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    exercise   in   a    </a:t>
              </a:r>
              <a:r>
                <a:rPr b="1" i="0" lang="en" sz="1400" u="sng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gymnasium </a:t>
              </a:r>
              <a:endParaRPr b="1" i="0" sz="14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3" name="Google Shape;353;p14"/>
            <p:cNvCxnSpPr/>
            <p:nvPr/>
          </p:nvCxnSpPr>
          <p:spPr>
            <a:xfrm flipH="1" rot="10800000">
              <a:off x="1063622" y="3772449"/>
              <a:ext cx="338700" cy="24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54" name="Google Shape;354;p14"/>
            <p:cNvSpPr txBox="1"/>
            <p:nvPr/>
          </p:nvSpPr>
          <p:spPr>
            <a:xfrm>
              <a:off x="1476056" y="3637547"/>
              <a:ext cx="1471331" cy="249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[-0.2,0.1,2.1..]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14"/>
            <p:cNvSpPr txBox="1"/>
            <p:nvPr/>
          </p:nvSpPr>
          <p:spPr>
            <a:xfrm>
              <a:off x="1495124" y="4191405"/>
              <a:ext cx="1478399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[0.6,0.2,-0.4..]</a:t>
              </a:r>
              <a:endPara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6" name="Google Shape;3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7" name="Google Shape;357;p14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358" name="Google Shape;358;p14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9" name="Google Shape;359;p14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Transformation and vectorization – BERT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0" name="Google Shape;360;p14"/>
          <p:cNvSpPr txBox="1"/>
          <p:nvPr/>
        </p:nvSpPr>
        <p:spPr>
          <a:xfrm>
            <a:off x="354475" y="921025"/>
            <a:ext cx="44913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endParaRPr/>
          </a:p>
          <a:p>
            <a:pPr indent="-2857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Choose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pre-trained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purpose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dictionary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 words per sentence 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(𝝁 + 𝝈)</a:t>
            </a:r>
            <a:endParaRPr/>
          </a:p>
          <a:p>
            <a:pPr indent="-2857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convert the words into numerical representations for each sentence</a:t>
            </a:r>
            <a:endParaRPr/>
          </a:p>
          <a:p>
            <a:pPr indent="-1841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412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4845822" y="2840088"/>
            <a:ext cx="3839537" cy="182380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28CC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" name="Google Shape;362;p14"/>
          <p:cNvCxnSpPr/>
          <p:nvPr/>
        </p:nvCxnSpPr>
        <p:spPr>
          <a:xfrm flipH="1" rot="10800000">
            <a:off x="5246898" y="4338018"/>
            <a:ext cx="294927" cy="341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fe275cf6c_3_89"/>
          <p:cNvSpPr/>
          <p:nvPr/>
        </p:nvSpPr>
        <p:spPr>
          <a:xfrm>
            <a:off x="2164555" y="909933"/>
            <a:ext cx="3932700" cy="3881400"/>
          </a:xfrm>
          <a:prstGeom prst="roundRect">
            <a:avLst>
              <a:gd fmla="val 8017" name="adj"/>
            </a:avLst>
          </a:prstGeom>
          <a:noFill/>
          <a:ln cap="flat" cmpd="sng" w="25400">
            <a:solidFill>
              <a:srgbClr val="1526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368" name="Google Shape;368;g29fe275cf6c_3_89"/>
          <p:cNvSpPr/>
          <p:nvPr/>
        </p:nvSpPr>
        <p:spPr>
          <a:xfrm>
            <a:off x="2272316" y="1071860"/>
            <a:ext cx="3722400" cy="2136600"/>
          </a:xfrm>
          <a:prstGeom prst="roundRect">
            <a:avLst>
              <a:gd fmla="val 16667" name="adj"/>
            </a:avLst>
          </a:prstGeom>
          <a:solidFill>
            <a:srgbClr val="A8C8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9fe275cf6c_3_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g29fe275cf6c_3_89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371" name="Google Shape;371;g29fe275cf6c_3_89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2" name="Google Shape;372;g29fe275cf6c_3_89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Model building - Overview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3" name="Google Shape;373;g29fe275cf6c_3_89"/>
          <p:cNvSpPr/>
          <p:nvPr/>
        </p:nvSpPr>
        <p:spPr>
          <a:xfrm>
            <a:off x="4089989" y="1801218"/>
            <a:ext cx="99900" cy="15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526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g29fe275cf6c_3_89"/>
          <p:cNvGrpSpPr/>
          <p:nvPr/>
        </p:nvGrpSpPr>
        <p:grpSpPr>
          <a:xfrm>
            <a:off x="2272370" y="3353229"/>
            <a:ext cx="3722466" cy="1256700"/>
            <a:chOff x="2009902" y="1931758"/>
            <a:chExt cx="3681600" cy="1256700"/>
          </a:xfrm>
        </p:grpSpPr>
        <p:sp>
          <p:nvSpPr>
            <p:cNvPr id="375" name="Google Shape;375;g29fe275cf6c_3_89"/>
            <p:cNvSpPr/>
            <p:nvPr/>
          </p:nvSpPr>
          <p:spPr>
            <a:xfrm>
              <a:off x="2009902" y="1931758"/>
              <a:ext cx="3681600" cy="1256700"/>
            </a:xfrm>
            <a:prstGeom prst="roundRect">
              <a:avLst>
                <a:gd fmla="val 16667" name="adj"/>
              </a:avLst>
            </a:prstGeom>
            <a:solidFill>
              <a:srgbClr val="A8C8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fe275cf6c_3_89"/>
            <p:cNvSpPr/>
            <p:nvPr/>
          </p:nvSpPr>
          <p:spPr>
            <a:xfrm>
              <a:off x="2274095" y="2015660"/>
              <a:ext cx="3207600" cy="1104600"/>
            </a:xfrm>
            <a:prstGeom prst="roundRect">
              <a:avLst>
                <a:gd fmla="val 16667" name="adj"/>
              </a:avLst>
            </a:prstGeom>
            <a:solidFill>
              <a:srgbClr val="619B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</a:rPr>
                <a:t>Convolutional Neural Network</a:t>
              </a: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g29fe275cf6c_3_89"/>
          <p:cNvSpPr/>
          <p:nvPr/>
        </p:nvSpPr>
        <p:spPr>
          <a:xfrm rot="-5400000">
            <a:off x="1768957" y="3792200"/>
            <a:ext cx="156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526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29fe275cf6c_3_89"/>
          <p:cNvGrpSpPr/>
          <p:nvPr/>
        </p:nvGrpSpPr>
        <p:grpSpPr>
          <a:xfrm>
            <a:off x="6598446" y="1325071"/>
            <a:ext cx="2217145" cy="1866600"/>
            <a:chOff x="2246163" y="1858606"/>
            <a:chExt cx="3756600" cy="1866600"/>
          </a:xfrm>
        </p:grpSpPr>
        <p:sp>
          <p:nvSpPr>
            <p:cNvPr id="379" name="Google Shape;379;g29fe275cf6c_3_89"/>
            <p:cNvSpPr/>
            <p:nvPr/>
          </p:nvSpPr>
          <p:spPr>
            <a:xfrm>
              <a:off x="2246163" y="1858606"/>
              <a:ext cx="3756600" cy="1866600"/>
            </a:xfrm>
            <a:prstGeom prst="roundRect">
              <a:avLst>
                <a:gd fmla="val 16667" name="adj"/>
              </a:avLst>
            </a:prstGeom>
            <a:solidFill>
              <a:srgbClr val="A8C8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9fe275cf6c_3_89"/>
            <p:cNvSpPr/>
            <p:nvPr/>
          </p:nvSpPr>
          <p:spPr>
            <a:xfrm>
              <a:off x="2536224" y="1963940"/>
              <a:ext cx="3207600" cy="802200"/>
            </a:xfrm>
            <a:prstGeom prst="roundRect">
              <a:avLst>
                <a:gd fmla="val 16667" name="adj"/>
              </a:avLst>
            </a:prstGeom>
            <a:solidFill>
              <a:srgbClr val="619B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</a:rPr>
                <a:t>Dense</a:t>
              </a: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29fe275cf6c_3_89"/>
          <p:cNvGrpSpPr/>
          <p:nvPr/>
        </p:nvGrpSpPr>
        <p:grpSpPr>
          <a:xfrm>
            <a:off x="6598445" y="3353229"/>
            <a:ext cx="2279293" cy="1256700"/>
            <a:chOff x="2246163" y="1858606"/>
            <a:chExt cx="3861900" cy="1256700"/>
          </a:xfrm>
        </p:grpSpPr>
        <p:sp>
          <p:nvSpPr>
            <p:cNvPr id="382" name="Google Shape;382;g29fe275cf6c_3_89"/>
            <p:cNvSpPr/>
            <p:nvPr/>
          </p:nvSpPr>
          <p:spPr>
            <a:xfrm>
              <a:off x="2246163" y="1858606"/>
              <a:ext cx="3861900" cy="1256700"/>
            </a:xfrm>
            <a:prstGeom prst="roundRect">
              <a:avLst>
                <a:gd fmla="val 16667" name="adj"/>
              </a:avLst>
            </a:prstGeom>
            <a:solidFill>
              <a:srgbClr val="FF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9fe275cf6c_3_89"/>
            <p:cNvSpPr/>
            <p:nvPr/>
          </p:nvSpPr>
          <p:spPr>
            <a:xfrm>
              <a:off x="2536223" y="1963940"/>
              <a:ext cx="3207600" cy="458400"/>
            </a:xfrm>
            <a:prstGeom prst="roundRect">
              <a:avLst>
                <a:gd fmla="val 16667" name="adj"/>
              </a:avLst>
            </a:prstGeom>
            <a:solidFill>
              <a:srgbClr val="F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9fe275cf6c_3_89"/>
            <p:cNvSpPr/>
            <p:nvPr/>
          </p:nvSpPr>
          <p:spPr>
            <a:xfrm>
              <a:off x="2536224" y="2506629"/>
              <a:ext cx="3207600" cy="458400"/>
            </a:xfrm>
            <a:prstGeom prst="roundRect">
              <a:avLst>
                <a:gd fmla="val 16667" name="adj"/>
              </a:avLst>
            </a:prstGeom>
            <a:solidFill>
              <a:srgbClr val="F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Accuracy = 91.13%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g29fe275cf6c_3_89"/>
          <p:cNvSpPr/>
          <p:nvPr/>
        </p:nvSpPr>
        <p:spPr>
          <a:xfrm flipH="1" rot="-5400000">
            <a:off x="6253777" y="2016822"/>
            <a:ext cx="214800" cy="363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526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9fe275cf6c_3_89"/>
          <p:cNvSpPr/>
          <p:nvPr/>
        </p:nvSpPr>
        <p:spPr>
          <a:xfrm flipH="1">
            <a:off x="7648042" y="3159054"/>
            <a:ext cx="179700" cy="21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0808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9fe275cf6c_3_89"/>
          <p:cNvSpPr/>
          <p:nvPr/>
        </p:nvSpPr>
        <p:spPr>
          <a:xfrm rot="-5400000">
            <a:off x="1765784" y="1246142"/>
            <a:ext cx="156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526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g29fe275cf6c_3_89"/>
          <p:cNvGrpSpPr/>
          <p:nvPr/>
        </p:nvGrpSpPr>
        <p:grpSpPr>
          <a:xfrm>
            <a:off x="613700" y="1026677"/>
            <a:ext cx="852900" cy="1171622"/>
            <a:chOff x="630114" y="1066158"/>
            <a:chExt cx="852900" cy="1171622"/>
          </a:xfrm>
        </p:grpSpPr>
        <p:pic>
          <p:nvPicPr>
            <p:cNvPr id="389" name="Google Shape;389;g29fe275cf6c_3_89"/>
            <p:cNvPicPr preferRelativeResize="0"/>
            <p:nvPr/>
          </p:nvPicPr>
          <p:blipFill rotWithShape="1">
            <a:blip r:embed="rId3">
              <a:alphaModFix/>
            </a:blip>
            <a:srcRect b="20829" l="0" r="50233" t="0"/>
            <a:stretch/>
          </p:blipFill>
          <p:spPr>
            <a:xfrm>
              <a:off x="675468" y="1302174"/>
              <a:ext cx="762322" cy="9356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g29fe275cf6c_3_89"/>
            <p:cNvSpPr txBox="1"/>
            <p:nvPr/>
          </p:nvSpPr>
          <p:spPr>
            <a:xfrm>
              <a:off x="630114" y="1066158"/>
              <a:ext cx="852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Comments</a:t>
              </a:r>
              <a:endParaRPr/>
            </a:p>
          </p:txBody>
        </p:sp>
      </p:grpSp>
      <p:grpSp>
        <p:nvGrpSpPr>
          <p:cNvPr id="391" name="Google Shape;391;g29fe275cf6c_3_89"/>
          <p:cNvGrpSpPr/>
          <p:nvPr/>
        </p:nvGrpSpPr>
        <p:grpSpPr>
          <a:xfrm>
            <a:off x="464900" y="3177664"/>
            <a:ext cx="1170135" cy="1385563"/>
            <a:chOff x="464900" y="3101464"/>
            <a:chExt cx="1170135" cy="1385563"/>
          </a:xfrm>
        </p:grpSpPr>
        <p:pic>
          <p:nvPicPr>
            <p:cNvPr descr="https://lh7-us.googleusercontent.com/OcX5uEhBWEcM2cJwlGKUjknAuORZ-gbklFgOPx__kzIMOLN8sZsiL-UoL6k4uSKx8AaGa66WjEdMTogMf8O3dup0sUrqYZirpscdI9RNF7wbtHxFaQxc0Sd8iFsffwRNNTM0sKysf0KFRDQ=s2048" id="392" name="Google Shape;392;g29fe275cf6c_3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900" y="3363077"/>
              <a:ext cx="1170135" cy="112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g29fe275cf6c_3_89"/>
            <p:cNvSpPr txBox="1"/>
            <p:nvPr/>
          </p:nvSpPr>
          <p:spPr>
            <a:xfrm>
              <a:off x="580793" y="3101464"/>
              <a:ext cx="93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Important Features</a:t>
              </a:r>
              <a:endParaRPr/>
            </a:p>
          </p:txBody>
        </p:sp>
      </p:grpSp>
      <p:grpSp>
        <p:nvGrpSpPr>
          <p:cNvPr id="394" name="Google Shape;394;g29fe275cf6c_3_89"/>
          <p:cNvGrpSpPr/>
          <p:nvPr/>
        </p:nvGrpSpPr>
        <p:grpSpPr>
          <a:xfrm>
            <a:off x="2536223" y="1209511"/>
            <a:ext cx="3207600" cy="518700"/>
            <a:chOff x="2536223" y="1133311"/>
            <a:chExt cx="3207600" cy="518700"/>
          </a:xfrm>
        </p:grpSpPr>
        <p:sp>
          <p:nvSpPr>
            <p:cNvPr id="395" name="Google Shape;395;g29fe275cf6c_3_89"/>
            <p:cNvSpPr/>
            <p:nvPr/>
          </p:nvSpPr>
          <p:spPr>
            <a:xfrm>
              <a:off x="2536223" y="1133311"/>
              <a:ext cx="3207600" cy="518700"/>
            </a:xfrm>
            <a:prstGeom prst="roundRect">
              <a:avLst>
                <a:gd fmla="val 16667" name="adj"/>
              </a:avLst>
            </a:prstGeom>
            <a:solidFill>
              <a:srgbClr val="619B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</a:rPr>
                <a:t>BERT</a:t>
              </a:r>
              <a:endParaRPr b="1" i="0" sz="1400" u="none" cap="none" strike="noStrike">
                <a:solidFill>
                  <a:schemeClr val="lt1"/>
                </a:solidFill>
              </a:endParaRPr>
            </a:p>
          </p:txBody>
        </p:sp>
        <p:sp>
          <p:nvSpPr>
            <p:cNvPr id="396" name="Google Shape;396;g29fe275cf6c_3_89"/>
            <p:cNvSpPr/>
            <p:nvPr/>
          </p:nvSpPr>
          <p:spPr>
            <a:xfrm>
              <a:off x="3401568" y="1184594"/>
              <a:ext cx="357000" cy="3513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64000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397" name="Google Shape;397;g29fe275cf6c_3_89"/>
          <p:cNvGrpSpPr/>
          <p:nvPr/>
        </p:nvGrpSpPr>
        <p:grpSpPr>
          <a:xfrm>
            <a:off x="2536223" y="2054427"/>
            <a:ext cx="3207600" cy="1041300"/>
            <a:chOff x="2536223" y="1963939"/>
            <a:chExt cx="3207600" cy="1041300"/>
          </a:xfrm>
        </p:grpSpPr>
        <p:sp>
          <p:nvSpPr>
            <p:cNvPr id="398" name="Google Shape;398;g29fe275cf6c_3_89"/>
            <p:cNvSpPr/>
            <p:nvPr/>
          </p:nvSpPr>
          <p:spPr>
            <a:xfrm>
              <a:off x="2536223" y="1963939"/>
              <a:ext cx="3207600" cy="1041300"/>
            </a:xfrm>
            <a:prstGeom prst="roundRect">
              <a:avLst>
                <a:gd fmla="val 16667" name="adj"/>
              </a:avLst>
            </a:prstGeom>
            <a:solidFill>
              <a:srgbClr val="619B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</a:rPr>
                <a:t>Bidirectional LSTM</a:t>
              </a: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9fe275cf6c_3_89"/>
            <p:cNvSpPr/>
            <p:nvPr/>
          </p:nvSpPr>
          <p:spPr>
            <a:xfrm>
              <a:off x="3412528" y="2333922"/>
              <a:ext cx="1427700" cy="263700"/>
            </a:xfrm>
            <a:prstGeom prst="roundRect">
              <a:avLst>
                <a:gd fmla="val 16667" name="adj"/>
              </a:avLst>
            </a:prstGeom>
            <a:solidFill>
              <a:srgbClr val="ECF3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Average Pooling</a:t>
              </a:r>
              <a:endPara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9fe275cf6c_3_89"/>
            <p:cNvSpPr/>
            <p:nvPr/>
          </p:nvSpPr>
          <p:spPr>
            <a:xfrm>
              <a:off x="2929857" y="1992247"/>
              <a:ext cx="357000" cy="3513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64000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sp>
        <p:nvSpPr>
          <p:cNvPr id="401" name="Google Shape;401;g29fe275cf6c_3_89"/>
          <p:cNvSpPr/>
          <p:nvPr/>
        </p:nvSpPr>
        <p:spPr>
          <a:xfrm>
            <a:off x="2490414" y="3461826"/>
            <a:ext cx="357000" cy="3513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64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402" name="Google Shape;402;g29fe275cf6c_3_89"/>
          <p:cNvSpPr/>
          <p:nvPr/>
        </p:nvSpPr>
        <p:spPr>
          <a:xfrm>
            <a:off x="3404405" y="2750668"/>
            <a:ext cx="1427700" cy="263700"/>
          </a:xfrm>
          <a:prstGeom prst="roundRect">
            <a:avLst>
              <a:gd fmla="val 16667" name="adj"/>
            </a:avLst>
          </a:prstGeom>
          <a:solidFill>
            <a:srgbClr val="ECF3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9fe275cf6c_3_89"/>
          <p:cNvSpPr/>
          <p:nvPr/>
        </p:nvSpPr>
        <p:spPr>
          <a:xfrm>
            <a:off x="3378834" y="3816801"/>
            <a:ext cx="1495200" cy="263700"/>
          </a:xfrm>
          <a:prstGeom prst="roundRect">
            <a:avLst>
              <a:gd fmla="val 16667" name="adj"/>
            </a:avLst>
          </a:prstGeom>
          <a:solidFill>
            <a:srgbClr val="ECF3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Batch Normalization</a:t>
            </a:r>
            <a:endParaRPr/>
          </a:p>
        </p:txBody>
      </p:sp>
      <p:sp>
        <p:nvSpPr>
          <p:cNvPr id="404" name="Google Shape;404;g29fe275cf6c_3_89"/>
          <p:cNvSpPr/>
          <p:nvPr/>
        </p:nvSpPr>
        <p:spPr>
          <a:xfrm>
            <a:off x="3378834" y="4164402"/>
            <a:ext cx="1495200" cy="263700"/>
          </a:xfrm>
          <a:prstGeom prst="roundRect">
            <a:avLst>
              <a:gd fmla="val 16667" name="adj"/>
            </a:avLst>
          </a:prstGeom>
          <a:solidFill>
            <a:srgbClr val="ECF3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/>
          </a:p>
        </p:txBody>
      </p:sp>
      <p:sp>
        <p:nvSpPr>
          <p:cNvPr id="405" name="Google Shape;405;g29fe275cf6c_3_89"/>
          <p:cNvSpPr/>
          <p:nvPr/>
        </p:nvSpPr>
        <p:spPr>
          <a:xfrm>
            <a:off x="6949700" y="1856913"/>
            <a:ext cx="1532700" cy="263700"/>
          </a:xfrm>
          <a:prstGeom prst="roundRect">
            <a:avLst>
              <a:gd fmla="val 16667" name="adj"/>
            </a:avLst>
          </a:prstGeom>
          <a:solidFill>
            <a:srgbClr val="ECF3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activation='sigmoid'</a:t>
            </a:r>
            <a:endParaRPr/>
          </a:p>
        </p:txBody>
      </p:sp>
      <p:grpSp>
        <p:nvGrpSpPr>
          <p:cNvPr id="406" name="Google Shape;406;g29fe275cf6c_3_89"/>
          <p:cNvGrpSpPr/>
          <p:nvPr/>
        </p:nvGrpSpPr>
        <p:grpSpPr>
          <a:xfrm>
            <a:off x="6769544" y="2293384"/>
            <a:ext cx="1893000" cy="802200"/>
            <a:chOff x="6825183" y="2594886"/>
            <a:chExt cx="1893000" cy="802200"/>
          </a:xfrm>
        </p:grpSpPr>
        <p:sp>
          <p:nvSpPr>
            <p:cNvPr id="407" name="Google Shape;407;g29fe275cf6c_3_89"/>
            <p:cNvSpPr/>
            <p:nvPr/>
          </p:nvSpPr>
          <p:spPr>
            <a:xfrm>
              <a:off x="6825183" y="2594886"/>
              <a:ext cx="1893000" cy="802200"/>
            </a:xfrm>
            <a:prstGeom prst="roundRect">
              <a:avLst>
                <a:gd fmla="val 16667" name="adj"/>
              </a:avLst>
            </a:prstGeom>
            <a:solidFill>
              <a:srgbClr val="619B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</a:rPr>
                <a:t>Metrics</a:t>
              </a: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9fe275cf6c_3_89"/>
            <p:cNvSpPr/>
            <p:nvPr/>
          </p:nvSpPr>
          <p:spPr>
            <a:xfrm>
              <a:off x="7057797" y="2949023"/>
              <a:ext cx="1427700" cy="263700"/>
            </a:xfrm>
            <a:prstGeom prst="roundRect">
              <a:avLst>
                <a:gd fmla="val 16667" name="adj"/>
              </a:avLst>
            </a:prstGeom>
            <a:solidFill>
              <a:srgbClr val="ECF3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f1 Score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g2a2fd1e2cf6_2_45"/>
          <p:cNvGraphicFramePr/>
          <p:nvPr/>
        </p:nvGraphicFramePr>
        <p:xfrm>
          <a:off x="481013" y="933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{F5EB9446-87A7-4369-A7B9-8C079434AD6E}</a:tableStyleId>
              </a:tblPr>
              <a:tblGrid>
                <a:gridCol w="1116400"/>
                <a:gridCol w="2996975"/>
              </a:tblGrid>
              <a:tr h="2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Methods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Advantage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</a:tr>
              <a:tr h="93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Bidirectional</a:t>
                      </a: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LSTM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3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121919" lvl="0" marL="1828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of</a:t>
                      </a:r>
                      <a:r>
                        <a:rPr lang="en" sz="1200" u="none" cap="none" strike="noStrike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forward and backward layer at each stage is given to activation layer</a:t>
                      </a:r>
                      <a:r>
                        <a:rPr lang="en" sz="12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u="none" cap="none" strike="noStrike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21919" lvl="0" marL="1828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 u="none" cap="none" strike="noStrike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neural network and output of this activation layer is considered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353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14" name="Google Shape;414;g2a2fd1e2cf6_2_45"/>
          <p:cNvPicPr preferRelativeResize="0"/>
          <p:nvPr/>
        </p:nvPicPr>
        <p:blipFill rotWithShape="1">
          <a:blip r:embed="rId3">
            <a:alphaModFix/>
          </a:blip>
          <a:srcRect b="7039" l="0" r="0" t="3282"/>
          <a:stretch/>
        </p:blipFill>
        <p:spPr>
          <a:xfrm>
            <a:off x="311750" y="2486050"/>
            <a:ext cx="4455426" cy="22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a2fd1e2cf6_2_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6" name="Google Shape;416;g2a2fd1e2cf6_2_45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417" name="Google Shape;417;g2a2fd1e2cf6_2_45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8" name="Google Shape;418;g2a2fd1e2cf6_2_45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Model building -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LSTM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g2a2fd1e2cf6_2_45"/>
          <p:cNvSpPr txBox="1"/>
          <p:nvPr/>
        </p:nvSpPr>
        <p:spPr>
          <a:xfrm>
            <a:off x="387950" y="4743300"/>
            <a:ext cx="84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Chiny, M. et al. (2021)</a:t>
            </a:r>
            <a:endParaRPr b="0" i="0" sz="8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0" name="Google Shape;420;g2a2fd1e2cf6_2_45"/>
          <p:cNvGrpSpPr/>
          <p:nvPr/>
        </p:nvGrpSpPr>
        <p:grpSpPr>
          <a:xfrm>
            <a:off x="4745837" y="970875"/>
            <a:ext cx="4113375" cy="954625"/>
            <a:chOff x="4792650" y="933475"/>
            <a:chExt cx="4113375" cy="954625"/>
          </a:xfrm>
        </p:grpSpPr>
        <p:pic>
          <p:nvPicPr>
            <p:cNvPr id="421" name="Google Shape;421;g2a2fd1e2cf6_2_45"/>
            <p:cNvPicPr preferRelativeResize="0"/>
            <p:nvPr/>
          </p:nvPicPr>
          <p:blipFill rotWithShape="1">
            <a:blip r:embed="rId4">
              <a:alphaModFix/>
            </a:blip>
            <a:srcRect b="64667" l="0" r="28489" t="2608"/>
            <a:stretch/>
          </p:blipFill>
          <p:spPr>
            <a:xfrm>
              <a:off x="5297406" y="933475"/>
              <a:ext cx="3161643" cy="48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g2a2fd1e2cf6_2_45"/>
            <p:cNvPicPr preferRelativeResize="0"/>
            <p:nvPr/>
          </p:nvPicPr>
          <p:blipFill rotWithShape="1">
            <a:blip r:embed="rId4">
              <a:alphaModFix/>
            </a:blip>
            <a:srcRect b="11438" l="0" r="0" t="53388"/>
            <a:stretch/>
          </p:blipFill>
          <p:spPr>
            <a:xfrm>
              <a:off x="4792650" y="1407383"/>
              <a:ext cx="4113375" cy="480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g2a2fd1e2cf6_2_45"/>
          <p:cNvGrpSpPr/>
          <p:nvPr/>
        </p:nvGrpSpPr>
        <p:grpSpPr>
          <a:xfrm>
            <a:off x="3781500" y="2208669"/>
            <a:ext cx="4905300" cy="2518806"/>
            <a:chOff x="3781500" y="2208669"/>
            <a:chExt cx="4905300" cy="2518806"/>
          </a:xfrm>
        </p:grpSpPr>
        <p:grpSp>
          <p:nvGrpSpPr>
            <p:cNvPr id="424" name="Google Shape;424;g2a2fd1e2cf6_2_45"/>
            <p:cNvGrpSpPr/>
            <p:nvPr/>
          </p:nvGrpSpPr>
          <p:grpSpPr>
            <a:xfrm>
              <a:off x="3781500" y="2208669"/>
              <a:ext cx="4905300" cy="2518806"/>
              <a:chOff x="3781500" y="2208669"/>
              <a:chExt cx="4905300" cy="2518806"/>
            </a:xfrm>
          </p:grpSpPr>
          <p:pic>
            <p:nvPicPr>
              <p:cNvPr descr="Magnifying glass with solid fill" id="425" name="Google Shape;425;g2a2fd1e2cf6_2_4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551076">
                <a:off x="3852410" y="3598888"/>
                <a:ext cx="966106" cy="96610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6" name="Google Shape;426;g2a2fd1e2cf6_2_45"/>
              <p:cNvGrpSpPr/>
              <p:nvPr/>
            </p:nvGrpSpPr>
            <p:grpSpPr>
              <a:xfrm>
                <a:off x="5039400" y="2208669"/>
                <a:ext cx="3647400" cy="2518806"/>
                <a:chOff x="5039400" y="2208669"/>
                <a:chExt cx="3647400" cy="2518806"/>
              </a:xfrm>
            </p:grpSpPr>
            <p:sp>
              <p:nvSpPr>
                <p:cNvPr id="427" name="Google Shape;427;g2a2fd1e2cf6_2_45"/>
                <p:cNvSpPr/>
                <p:nvPr/>
              </p:nvSpPr>
              <p:spPr>
                <a:xfrm>
                  <a:off x="5039400" y="2208675"/>
                  <a:ext cx="3647400" cy="2518800"/>
                </a:xfrm>
                <a:prstGeom prst="wedgeRectCallout">
                  <a:avLst>
                    <a:gd fmla="val -57860" name="adj1"/>
                    <a:gd fmla="val 35488" name="adj2"/>
                  </a:avLst>
                </a:prstGeom>
                <a:noFill/>
                <a:ln cap="flat" cmpd="sng" w="28575">
                  <a:solidFill>
                    <a:srgbClr val="0000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428" name="Google Shape;428;g2a2fd1e2cf6_2_4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22686" l="26396" r="27864" t="21394"/>
                <a:stretch/>
              </p:blipFill>
              <p:spPr>
                <a:xfrm>
                  <a:off x="5145002" y="2558325"/>
                  <a:ext cx="3387972" cy="1955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9" name="Google Shape;429;g2a2fd1e2cf6_2_45"/>
                <p:cNvSpPr txBox="1"/>
                <p:nvPr/>
              </p:nvSpPr>
              <p:spPr>
                <a:xfrm>
                  <a:off x="6326249" y="2208669"/>
                  <a:ext cx="10737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0" lang="en" sz="1600" u="sng" cap="none" strike="noStrike">
                      <a:solidFill>
                        <a:srgbClr val="000000"/>
                      </a:solidFill>
                      <a:latin typeface="Mulish"/>
                      <a:ea typeface="Mulish"/>
                      <a:cs typeface="Mulish"/>
                      <a:sym typeface="Mulish"/>
                    </a:rPr>
                    <a:t>LSTM</a:t>
                  </a:r>
                  <a:endParaRPr b="1" i="0" sz="1600" u="sng" cap="none" strike="noStrike">
                    <a:solidFill>
                      <a:srgbClr val="000000"/>
                    </a:solidFill>
                    <a:latin typeface="Mulish"/>
                    <a:ea typeface="Mulish"/>
                    <a:cs typeface="Mulish"/>
                    <a:sym typeface="Mulish"/>
                  </a:endParaRPr>
                </a:p>
              </p:txBody>
            </p:sp>
          </p:grpSp>
        </p:grpSp>
        <p:pic>
          <p:nvPicPr>
            <p:cNvPr id="430" name="Google Shape;430;g2a2fd1e2cf6_2_45"/>
            <p:cNvPicPr preferRelativeResize="0"/>
            <p:nvPr/>
          </p:nvPicPr>
          <p:blipFill rotWithShape="1">
            <a:blip r:embed="rId7">
              <a:alphaModFix/>
            </a:blip>
            <a:srcRect b="0" l="12487" r="0" t="0"/>
            <a:stretch/>
          </p:blipFill>
          <p:spPr>
            <a:xfrm rot="-5400000">
              <a:off x="8010100" y="2413225"/>
              <a:ext cx="170025" cy="14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g2a2fd1e2cf6_2_45"/>
            <p:cNvPicPr preferRelativeResize="0"/>
            <p:nvPr/>
          </p:nvPicPr>
          <p:blipFill rotWithShape="1">
            <a:blip r:embed="rId6">
              <a:alphaModFix/>
            </a:blip>
            <a:srcRect b="22686" l="26396" r="71516" t="21394"/>
            <a:stretch/>
          </p:blipFill>
          <p:spPr>
            <a:xfrm>
              <a:off x="8451400" y="2561287"/>
              <a:ext cx="154626" cy="1936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550" y="2765400"/>
            <a:ext cx="5180924" cy="1878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18"/>
          <p:cNvGraphicFramePr/>
          <p:nvPr/>
        </p:nvGraphicFramePr>
        <p:xfrm>
          <a:off x="642538" y="107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{F5EB9446-87A7-4369-A7B9-8C079434AD6E}</a:tableStyleId>
              </a:tblPr>
              <a:tblGrid>
                <a:gridCol w="2315575"/>
                <a:gridCol w="5539550"/>
              </a:tblGrid>
              <a:tr h="290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Methods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Advantage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CNN</a:t>
                      </a:r>
                      <a:b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</a:b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Convolutional Neural Network</a:t>
                      </a:r>
                      <a:endParaRPr sz="1200" u="none" cap="none" strike="noStrike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35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ulish"/>
                        <a:buChar char="●"/>
                      </a:pP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Utilizes </a:t>
                      </a:r>
                      <a:r>
                        <a:rPr lang="en" sz="1200" u="none" cap="none" strike="noStrike">
                          <a:solidFill>
                            <a:srgbClr val="CC0000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1D convolutions</a:t>
                      </a: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 to identify repeating motifs</a:t>
                      </a:r>
                      <a:endParaRPr sz="1200" u="none" cap="none" strike="noStrike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ulish"/>
                        <a:buChar char="●"/>
                      </a:pPr>
                      <a:r>
                        <a:rPr lang="en" sz="1200" u="none" cap="none" strike="noStrike">
                          <a:solidFill>
                            <a:srgbClr val="CC0000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Improves computational efficiency</a:t>
                      </a: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 by incorporating pooling layers</a:t>
                      </a:r>
                      <a:endParaRPr sz="1200" u="none" cap="none" strike="noStrike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ulish"/>
                        <a:buChar char="●"/>
                      </a:pP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Focuses more on </a:t>
                      </a:r>
                      <a:r>
                        <a:rPr lang="en" sz="1200" u="none" cap="none" strike="noStrike">
                          <a:solidFill>
                            <a:srgbClr val="CC0000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the dynamics</a:t>
                      </a:r>
                      <a:r>
                        <a:rPr lang="en" sz="1200" u="none" cap="none" strike="noStrike">
                          <a:latin typeface="Mulish"/>
                          <a:ea typeface="Mulish"/>
                          <a:cs typeface="Mulish"/>
                          <a:sym typeface="Mulish"/>
                        </a:rPr>
                        <a:t> of the time series data</a:t>
                      </a:r>
                      <a:endParaRPr sz="1200" u="none" cap="none" strike="noStrike"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8352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440" name="Google Shape;440;p18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1" name="Google Shape;441;p18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Model building -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Convolutional Neural Network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2" name="Google Shape;442;p18"/>
          <p:cNvSpPr txBox="1"/>
          <p:nvPr/>
        </p:nvSpPr>
        <p:spPr>
          <a:xfrm>
            <a:off x="387950" y="4743300"/>
            <a:ext cx="84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Z. Wang, W. Yan, and T. Oates (2017)</a:t>
            </a:r>
            <a:endParaRPr b="0" i="0" sz="8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 rot="5400000">
            <a:off x="7640325" y="3125550"/>
            <a:ext cx="13050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 u="sng">
              <a:latin typeface="Mulish"/>
              <a:ea typeface="Mulish"/>
              <a:cs typeface="Mulish"/>
              <a:sym typeface="Mulis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 u="sng">
              <a:latin typeface="Mulish"/>
              <a:ea typeface="Mulish"/>
              <a:cs typeface="Mulish"/>
              <a:sym typeface="Mulis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 u="sng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44" name="Google Shape;4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50" y="2919224"/>
            <a:ext cx="29617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8"/>
          <p:cNvSpPr txBox="1"/>
          <p:nvPr/>
        </p:nvSpPr>
        <p:spPr>
          <a:xfrm>
            <a:off x="5805004" y="2367144"/>
            <a:ext cx="692036" cy="4002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CNN</a:t>
            </a:r>
            <a:endParaRPr b="1" i="0" sz="1400" u="sng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3387919" y="3610674"/>
            <a:ext cx="225988" cy="1564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18"/>
          <p:cNvSpPr txBox="1"/>
          <p:nvPr/>
        </p:nvSpPr>
        <p:spPr>
          <a:xfrm rot="5400000">
            <a:off x="7886250" y="3499975"/>
            <a:ext cx="3849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8" name="Google Shape;448;p18"/>
          <p:cNvSpPr txBox="1"/>
          <p:nvPr/>
        </p:nvSpPr>
        <p:spPr>
          <a:xfrm rot="5400000">
            <a:off x="7774700" y="2993250"/>
            <a:ext cx="3849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 u="sng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8343900" y="3238500"/>
            <a:ext cx="152400" cy="16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8343900" y="3390900"/>
            <a:ext cx="152400" cy="16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1" name="Google Shape;451;p18"/>
          <p:cNvCxnSpPr/>
          <p:nvPr/>
        </p:nvCxnSpPr>
        <p:spPr>
          <a:xfrm flipH="1" rot="10800000">
            <a:off x="7901700" y="3566100"/>
            <a:ext cx="415500" cy="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18"/>
          <p:cNvCxnSpPr/>
          <p:nvPr/>
        </p:nvCxnSpPr>
        <p:spPr>
          <a:xfrm flipH="1" rot="10800000">
            <a:off x="7764900" y="3246000"/>
            <a:ext cx="5409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18"/>
          <p:cNvSpPr txBox="1"/>
          <p:nvPr/>
        </p:nvSpPr>
        <p:spPr>
          <a:xfrm>
            <a:off x="3752925" y="4332300"/>
            <a:ext cx="931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latin typeface="Mulish"/>
                <a:ea typeface="Mulish"/>
                <a:cs typeface="Mulish"/>
                <a:sym typeface="Mulish"/>
              </a:rPr>
              <a:t>n</a:t>
            </a:r>
            <a:r>
              <a:rPr lang="en" sz="800">
                <a:latin typeface="Mulish"/>
                <a:ea typeface="Mulish"/>
                <a:cs typeface="Mulish"/>
                <a:sym typeface="Mulish"/>
              </a:rPr>
              <a:t> and k </a:t>
            </a:r>
            <a:r>
              <a:rPr lang="en" sz="800">
                <a:latin typeface="Mulish"/>
                <a:ea typeface="Mulish"/>
                <a:cs typeface="Mulish"/>
                <a:sym typeface="Mulish"/>
              </a:rPr>
              <a:t>representation</a:t>
            </a:r>
            <a:r>
              <a:rPr lang="en" sz="800">
                <a:latin typeface="Mulish"/>
                <a:ea typeface="Mulish"/>
                <a:cs typeface="Mulish"/>
                <a:sym typeface="Mulish"/>
              </a:rPr>
              <a:t> of the data</a:t>
            </a:r>
            <a:endParaRPr i="0" sz="800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4" name="Google Shape;454;p18"/>
          <p:cNvSpPr txBox="1"/>
          <p:nvPr/>
        </p:nvSpPr>
        <p:spPr>
          <a:xfrm>
            <a:off x="4951925" y="4332300"/>
            <a:ext cx="999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latin typeface="Mulish"/>
                <a:ea typeface="Mulish"/>
                <a:cs typeface="Mulish"/>
                <a:sym typeface="Mulish"/>
              </a:rPr>
              <a:t>Convolutional layer</a:t>
            </a:r>
            <a:endParaRPr i="0" sz="800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5" name="Google Shape;455;p18"/>
          <p:cNvSpPr txBox="1"/>
          <p:nvPr/>
        </p:nvSpPr>
        <p:spPr>
          <a:xfrm>
            <a:off x="6120800" y="4339450"/>
            <a:ext cx="999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latin typeface="Mulish"/>
                <a:ea typeface="Mulish"/>
                <a:cs typeface="Mulish"/>
                <a:sym typeface="Mulish"/>
              </a:rPr>
              <a:t>Global Max-Pooling</a:t>
            </a:r>
            <a:endParaRPr i="0" sz="800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6" name="Google Shape;456;p18"/>
          <p:cNvSpPr txBox="1"/>
          <p:nvPr/>
        </p:nvSpPr>
        <p:spPr>
          <a:xfrm>
            <a:off x="7097000" y="4332300"/>
            <a:ext cx="999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latin typeface="Mulish"/>
                <a:ea typeface="Mulish"/>
                <a:cs typeface="Mulish"/>
                <a:sym typeface="Mulish"/>
              </a:rPr>
              <a:t>Global max pooling</a:t>
            </a:r>
            <a:endParaRPr i="0" sz="800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7" name="Google Shape;457;p18"/>
          <p:cNvSpPr txBox="1"/>
          <p:nvPr/>
        </p:nvSpPr>
        <p:spPr>
          <a:xfrm>
            <a:off x="8067950" y="4133850"/>
            <a:ext cx="7050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>
                <a:latin typeface="Mulish"/>
                <a:ea typeface="Mulish"/>
                <a:cs typeface="Mulish"/>
                <a:sym typeface="Mulish"/>
              </a:rPr>
              <a:t>Output layer</a:t>
            </a:r>
            <a:endParaRPr b="1" i="0" sz="1100" cap="none" strike="noStrike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2a2fd1e2cf6_2_8"/>
          <p:cNvPicPr preferRelativeResize="0"/>
          <p:nvPr/>
        </p:nvPicPr>
        <p:blipFill rotWithShape="1">
          <a:blip r:embed="rId3">
            <a:alphaModFix/>
          </a:blip>
          <a:srcRect b="51625" l="0" r="0" t="0"/>
          <a:stretch/>
        </p:blipFill>
        <p:spPr>
          <a:xfrm>
            <a:off x="454850" y="1180407"/>
            <a:ext cx="4054749" cy="310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a2fd1e2cf6_2_8"/>
          <p:cNvPicPr preferRelativeResize="0"/>
          <p:nvPr/>
        </p:nvPicPr>
        <p:blipFill rotWithShape="1">
          <a:blip r:embed="rId3">
            <a:alphaModFix/>
          </a:blip>
          <a:srcRect b="0" l="0" r="0" t="50915"/>
          <a:stretch/>
        </p:blipFill>
        <p:spPr>
          <a:xfrm>
            <a:off x="4425425" y="1158935"/>
            <a:ext cx="4261375" cy="314877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a2fd1e2cf6_2_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5" name="Google Shape;465;g2a2fd1e2cf6_2_8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466" name="Google Shape;466;g2a2fd1e2cf6_2_8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7" name="Google Shape;467;g2a2fd1e2cf6_2_8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7. Model training and results</a:t>
              </a:r>
              <a:endParaRPr b="1" sz="2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8" name="Google Shape;468;g2a2fd1e2cf6_2_8"/>
          <p:cNvSpPr txBox="1"/>
          <p:nvPr/>
        </p:nvSpPr>
        <p:spPr>
          <a:xfrm>
            <a:off x="1263792" y="1029575"/>
            <a:ext cx="25410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Model accuracy</a:t>
            </a:r>
            <a:endParaRPr b="1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g2a2fd1e2cf6_2_8"/>
          <p:cNvSpPr txBox="1"/>
          <p:nvPr/>
        </p:nvSpPr>
        <p:spPr>
          <a:xfrm>
            <a:off x="5331514" y="1029576"/>
            <a:ext cx="26640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Model loss</a:t>
            </a:r>
            <a:endParaRPr b="1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2a2fd1e2cf6_2_8"/>
          <p:cNvSpPr txBox="1"/>
          <p:nvPr/>
        </p:nvSpPr>
        <p:spPr>
          <a:xfrm>
            <a:off x="2033175" y="4304050"/>
            <a:ext cx="2072100" cy="523200"/>
          </a:xfrm>
          <a:prstGeom prst="rect">
            <a:avLst/>
          </a:prstGeom>
          <a:solidFill>
            <a:srgbClr val="FFFFFF">
              <a:alpha val="8353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 80% 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Model Validation: 20%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g2a2fd1e2cf6_2_8"/>
          <p:cNvSpPr txBox="1"/>
          <p:nvPr/>
        </p:nvSpPr>
        <p:spPr>
          <a:xfrm>
            <a:off x="4911189" y="4411751"/>
            <a:ext cx="2664000" cy="307800"/>
          </a:xfrm>
          <a:prstGeom prst="rect">
            <a:avLst/>
          </a:prstGeom>
          <a:solidFill>
            <a:srgbClr val="FFFFFF">
              <a:alpha val="8353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of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original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training data</a:t>
            </a:r>
            <a:endParaRPr b="1"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g2a2fd1e2cf6_2_8"/>
          <p:cNvSpPr/>
          <p:nvPr/>
        </p:nvSpPr>
        <p:spPr>
          <a:xfrm>
            <a:off x="4296302" y="4409788"/>
            <a:ext cx="5514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E35A1"/>
          </a:solidFill>
          <a:ln cap="flat" cmpd="sng" w="28575">
            <a:solidFill>
              <a:srgbClr val="1E35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g29fd2d61e45_0_15"/>
          <p:cNvGrpSpPr/>
          <p:nvPr/>
        </p:nvGrpSpPr>
        <p:grpSpPr>
          <a:xfrm>
            <a:off x="13550" y="1327600"/>
            <a:ext cx="4482250" cy="3487250"/>
            <a:chOff x="13550" y="1175200"/>
            <a:chExt cx="4482250" cy="3487250"/>
          </a:xfrm>
        </p:grpSpPr>
        <p:pic>
          <p:nvPicPr>
            <p:cNvPr id="478" name="Google Shape;478;g29fd2d61e45_0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409" y="1548638"/>
              <a:ext cx="3733390" cy="2796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g29fd2d61e45_0_15"/>
            <p:cNvSpPr txBox="1"/>
            <p:nvPr/>
          </p:nvSpPr>
          <p:spPr>
            <a:xfrm>
              <a:off x="1608075" y="1175200"/>
              <a:ext cx="15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Confusion Matrix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g29fd2d61e45_0_15"/>
            <p:cNvSpPr txBox="1"/>
            <p:nvPr/>
          </p:nvSpPr>
          <p:spPr>
            <a:xfrm>
              <a:off x="1253775" y="4169838"/>
              <a:ext cx="8478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0: Positive comments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g29fd2d61e45_0_15"/>
            <p:cNvSpPr txBox="1"/>
            <p:nvPr/>
          </p:nvSpPr>
          <p:spPr>
            <a:xfrm>
              <a:off x="2524500" y="4169850"/>
              <a:ext cx="9717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1: Negative comments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g29fd2d61e45_0_15"/>
            <p:cNvSpPr txBox="1"/>
            <p:nvPr/>
          </p:nvSpPr>
          <p:spPr>
            <a:xfrm>
              <a:off x="61250" y="1963863"/>
              <a:ext cx="8478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0: Positive comment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g29fd2d61e45_0_15"/>
            <p:cNvSpPr txBox="1"/>
            <p:nvPr/>
          </p:nvSpPr>
          <p:spPr>
            <a:xfrm>
              <a:off x="13550" y="3255450"/>
              <a:ext cx="9717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1: Negative comments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4" name="Google Shape;484;g29fd2d61e45_0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g29fd2d61e45_0_15"/>
          <p:cNvPicPr preferRelativeResize="0"/>
          <p:nvPr/>
        </p:nvPicPr>
        <p:blipFill rotWithShape="1">
          <a:blip r:embed="rId4">
            <a:alphaModFix/>
          </a:blip>
          <a:srcRect b="0" l="0" r="0" t="6367"/>
          <a:stretch/>
        </p:blipFill>
        <p:spPr>
          <a:xfrm>
            <a:off x="4572000" y="1680300"/>
            <a:ext cx="4343400" cy="314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g29fd2d61e45_0_15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487" name="Google Shape;487;g29fd2d61e45_0_15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8" name="Google Shape;488;g29fd2d61e45_0_15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7. Model training and results</a:t>
              </a:r>
              <a:endParaRPr b="1" sz="2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9" name="Google Shape;489;g29fd2d61e45_0_15"/>
          <p:cNvSpPr txBox="1"/>
          <p:nvPr/>
        </p:nvSpPr>
        <p:spPr>
          <a:xfrm>
            <a:off x="3373675" y="984300"/>
            <a:ext cx="2604000" cy="3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" sz="1900" u="sng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ccuracy = 0.913</a:t>
            </a:r>
            <a:endParaRPr b="1" i="0" sz="1900" u="sng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g29fd2d61e45_0_15"/>
          <p:cNvSpPr txBox="1"/>
          <p:nvPr/>
        </p:nvSpPr>
        <p:spPr>
          <a:xfrm>
            <a:off x="6408675" y="1327600"/>
            <a:ext cx="11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 Curve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6" name="Google Shape;496;p21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497" name="Google Shape;497;p21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8" name="Google Shape;498;p21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8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Further b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usiness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pplication 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9" name="Google Shape;499;p21"/>
          <p:cNvSpPr/>
          <p:nvPr/>
        </p:nvSpPr>
        <p:spPr>
          <a:xfrm>
            <a:off x="3654785" y="2397136"/>
            <a:ext cx="1828800" cy="970145"/>
          </a:xfrm>
          <a:prstGeom prst="ellipse">
            <a:avLst/>
          </a:prstGeom>
          <a:noFill/>
          <a:ln cap="flat" cmpd="sng" w="28575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454859" y="1016352"/>
            <a:ext cx="3004152" cy="162370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Employee Feedback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working environment </a:t>
            </a:r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Collect employee feedback and do surveys,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improve workplace satisfaction</a:t>
            </a:r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5679359" y="1019487"/>
            <a:ext cx="3006000" cy="162370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Brand Building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 the comparison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Understand how our brand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perceived in the market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identify areas for improvement</a:t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>
            <a:off x="454859" y="3099453"/>
            <a:ext cx="3004152" cy="162370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Competitor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Strengths / Weaknesses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Identify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strengths and weaknesses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competitor offerings to inform your company's strategic decisions</a:t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5679359" y="3095239"/>
            <a:ext cx="3006000" cy="162370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 Social Media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Analysis of social media to access consumers’ thoughts and real-time response 🡪 allow company to adjust 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>
            <a:off x="3317362" y="1395114"/>
            <a:ext cx="866178" cy="866178"/>
            <a:chOff x="1452589" y="2189130"/>
            <a:chExt cx="866178" cy="866178"/>
          </a:xfrm>
        </p:grpSpPr>
        <p:sp>
          <p:nvSpPr>
            <p:cNvPr id="505" name="Google Shape;505;p21"/>
            <p:cNvSpPr/>
            <p:nvPr/>
          </p:nvSpPr>
          <p:spPr>
            <a:xfrm>
              <a:off x="1452589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Users with solid fill" id="506" name="Google Shape;50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48558" y="2285099"/>
              <a:ext cx="674240" cy="674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21"/>
          <p:cNvGrpSpPr/>
          <p:nvPr/>
        </p:nvGrpSpPr>
        <p:grpSpPr>
          <a:xfrm>
            <a:off x="4948971" y="1395114"/>
            <a:ext cx="866178" cy="866178"/>
            <a:chOff x="1452589" y="2189130"/>
            <a:chExt cx="866178" cy="866178"/>
          </a:xfrm>
        </p:grpSpPr>
        <p:sp>
          <p:nvSpPr>
            <p:cNvPr id="508" name="Google Shape;508;p21"/>
            <p:cNvSpPr/>
            <p:nvPr/>
          </p:nvSpPr>
          <p:spPr>
            <a:xfrm>
              <a:off x="1452589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Badge Tm with solid fill" id="509" name="Google Shape;50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8558" y="2285099"/>
              <a:ext cx="674240" cy="674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21"/>
          <p:cNvGrpSpPr/>
          <p:nvPr/>
        </p:nvGrpSpPr>
        <p:grpSpPr>
          <a:xfrm>
            <a:off x="4936531" y="3482111"/>
            <a:ext cx="866178" cy="866178"/>
            <a:chOff x="1452589" y="2189130"/>
            <a:chExt cx="866178" cy="866178"/>
          </a:xfrm>
        </p:grpSpPr>
        <p:sp>
          <p:nvSpPr>
            <p:cNvPr id="511" name="Google Shape;511;p21"/>
            <p:cNvSpPr/>
            <p:nvPr/>
          </p:nvSpPr>
          <p:spPr>
            <a:xfrm>
              <a:off x="1452589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Connections with solid fill" id="512" name="Google Shape;512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8558" y="2285099"/>
              <a:ext cx="674240" cy="674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21"/>
          <p:cNvGrpSpPr/>
          <p:nvPr/>
        </p:nvGrpSpPr>
        <p:grpSpPr>
          <a:xfrm>
            <a:off x="3317362" y="3482111"/>
            <a:ext cx="866178" cy="866178"/>
            <a:chOff x="1452589" y="2189130"/>
            <a:chExt cx="866178" cy="866178"/>
          </a:xfrm>
        </p:grpSpPr>
        <p:sp>
          <p:nvSpPr>
            <p:cNvPr id="514" name="Google Shape;514;p21"/>
            <p:cNvSpPr/>
            <p:nvPr/>
          </p:nvSpPr>
          <p:spPr>
            <a:xfrm>
              <a:off x="1452589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Bar graph with upward trend with solid fill" id="515" name="Google Shape;51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8558" y="2285099"/>
              <a:ext cx="674240" cy="67424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16" name="Google Shape;516;p21"/>
          <p:cNvCxnSpPr>
            <a:stCxn id="499" idx="0"/>
            <a:endCxn id="505" idx="6"/>
          </p:cNvCxnSpPr>
          <p:nvPr/>
        </p:nvCxnSpPr>
        <p:spPr>
          <a:xfrm flipH="1" rot="5400000">
            <a:off x="4092035" y="1919986"/>
            <a:ext cx="568800" cy="385500"/>
          </a:xfrm>
          <a:prstGeom prst="bentConnector2">
            <a:avLst/>
          </a:prstGeom>
          <a:noFill/>
          <a:ln cap="flat" cmpd="sng" w="28575">
            <a:solidFill>
              <a:srgbClr val="619BC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7" name="Google Shape;517;p21"/>
          <p:cNvCxnSpPr>
            <a:stCxn id="499" idx="0"/>
            <a:endCxn id="508" idx="2"/>
          </p:cNvCxnSpPr>
          <p:nvPr/>
        </p:nvCxnSpPr>
        <p:spPr>
          <a:xfrm rot="-5400000">
            <a:off x="4474685" y="1922836"/>
            <a:ext cx="568800" cy="379800"/>
          </a:xfrm>
          <a:prstGeom prst="bentConnector2">
            <a:avLst/>
          </a:prstGeom>
          <a:noFill/>
          <a:ln cap="flat" cmpd="sng" w="28575">
            <a:solidFill>
              <a:srgbClr val="619BC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8" name="Google Shape;518;p21"/>
          <p:cNvCxnSpPr>
            <a:stCxn id="499" idx="4"/>
            <a:endCxn id="514" idx="6"/>
          </p:cNvCxnSpPr>
          <p:nvPr/>
        </p:nvCxnSpPr>
        <p:spPr>
          <a:xfrm rot="5400000">
            <a:off x="4102535" y="3448431"/>
            <a:ext cx="547800" cy="385500"/>
          </a:xfrm>
          <a:prstGeom prst="bentConnector2">
            <a:avLst/>
          </a:prstGeom>
          <a:noFill/>
          <a:ln cap="flat" cmpd="sng" w="28575">
            <a:solidFill>
              <a:srgbClr val="619BC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21"/>
          <p:cNvCxnSpPr>
            <a:stCxn id="499" idx="4"/>
            <a:endCxn id="511" idx="2"/>
          </p:cNvCxnSpPr>
          <p:nvPr/>
        </p:nvCxnSpPr>
        <p:spPr>
          <a:xfrm flipH="1" rot="-5400000">
            <a:off x="4478885" y="3457581"/>
            <a:ext cx="547800" cy="367200"/>
          </a:xfrm>
          <a:prstGeom prst="bentConnector2">
            <a:avLst/>
          </a:prstGeom>
          <a:noFill/>
          <a:ln cap="flat" cmpd="sng" w="28575">
            <a:solidFill>
              <a:srgbClr val="619BC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0" name="Google Shape;520;p21"/>
          <p:cNvSpPr txBox="1"/>
          <p:nvPr/>
        </p:nvSpPr>
        <p:spPr>
          <a:xfrm>
            <a:off x="387950" y="4743300"/>
            <a:ext cx="84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Sharma (2023)</a:t>
            </a:r>
            <a:endParaRPr b="0" i="0" sz="8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4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9. 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26" name="Google Shape;526;p24"/>
          <p:cNvCxnSpPr/>
          <p:nvPr/>
        </p:nvCxnSpPr>
        <p:spPr>
          <a:xfrm>
            <a:off x="464400" y="989502"/>
            <a:ext cx="82113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4"/>
          <p:cNvSpPr txBox="1"/>
          <p:nvPr/>
        </p:nvSpPr>
        <p:spPr>
          <a:xfrm>
            <a:off x="457200" y="1199213"/>
            <a:ext cx="82032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BlAbubakar, H.D. and Umar, M. (2022) 'Sentiment Classification: Review of text vectorization methods: Bag of Words, TF-IDF, Word2VEC and Doc2VEC,' SLU Journal of Science and Technology, 4(1 &amp; 2), pp. 27–33.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https://doi.org/10.56471/slujst.v4i.266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Chiny, M. et al. (2021) 'LSTM, VADER and TF-IDF based Hybrid Sentiment Analysis Model,' International Journal of Advanced Computer Science and Applications, 12(7). https://doi.org/10.14569/ijacsa.2021.0120730.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Mikolov, T. et al. (2013) 'Efficient estimation of word representations in vector space,' arXiv (Cornell University) [Preprint].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http://export.arxiv.org/pdf/1301.3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78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Hernández, N., Batyrshin, I. and Sidorov, G. (2022) 'Evaluation of deep learning models for sentiment analysis,' Journal of Intelligent and Fuzzy Systems, 43(6), pp. 6953–6963.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https://doi.org/10.3233/jifs-211909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Pennington, J., Socher, R. and Manning, C. (2014) 'Glove: Global Vectors for Word Representation,' Computer Science Department, Stanford University, Stanford, CA 94305 [Preprint].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https://doi.org/10.3115/v1/d14-1162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Deepa, D. (2021) 'Bidirectional Encoder Representations from Transformers (BERT) Language Model for Sentiment Analysis task: Review,' Turkish Journal of Computer and Mathematics Education (TURCOMAT), 12(7), pp. 1708–1721. https://doi.org/10.17762/turcomat.v12i7.3055.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5594369" y="1096332"/>
            <a:ext cx="4334674" cy="3473968"/>
          </a:xfrm>
          <a:custGeom>
            <a:rect b="b" l="l" r="r" t="t"/>
            <a:pathLst>
              <a:path extrusionOk="0" h="7350816" w="9273391">
                <a:moveTo>
                  <a:pt x="0" y="0"/>
                </a:moveTo>
                <a:lnTo>
                  <a:pt x="9273391" y="0"/>
                </a:lnTo>
                <a:lnTo>
                  <a:pt x="9273391" y="7350816"/>
                </a:lnTo>
                <a:lnTo>
                  <a:pt x="0" y="735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456750" y="264514"/>
            <a:ext cx="8230500" cy="554566"/>
            <a:chOff x="456750" y="264514"/>
            <a:chExt cx="8230500" cy="554566"/>
          </a:xfrm>
        </p:grpSpPr>
        <p:cxnSp>
          <p:nvCxnSpPr>
            <p:cNvPr id="112" name="Google Shape;112;p2"/>
            <p:cNvCxnSpPr/>
            <p:nvPr/>
          </p:nvCxnSpPr>
          <p:spPr>
            <a:xfrm rot="11779">
              <a:off x="456726" y="804980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" name="Google Shape;113;p2"/>
            <p:cNvSpPr txBox="1"/>
            <p:nvPr/>
          </p:nvSpPr>
          <p:spPr>
            <a:xfrm>
              <a:off x="529388" y="264514"/>
              <a:ext cx="8112000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Outline </a:t>
              </a:r>
              <a:endParaRPr b="1" i="0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376734" y="1272882"/>
            <a:ext cx="951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382294" y="4503524"/>
            <a:ext cx="120900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720100" y="1105177"/>
            <a:ext cx="55488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Project objective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description &amp; 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analysis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cleaning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Engineering 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919458" y="2708394"/>
            <a:ext cx="498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5.    </a:t>
            </a:r>
            <a:r>
              <a:rPr b="0" i="0" lang="en" sz="20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Transformation and vectorization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 startAt="6"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building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 startAt="6"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training and results 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165290" y="3888320"/>
            <a:ext cx="51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8.    </a:t>
            </a: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 and business application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9.    </a:t>
            </a:r>
            <a:r>
              <a:rPr b="0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Google Shape;120;p2"/>
          <p:cNvCxnSpPr/>
          <p:nvPr/>
        </p:nvCxnSpPr>
        <p:spPr>
          <a:xfrm>
            <a:off x="520763" y="991142"/>
            <a:ext cx="0" cy="1609800"/>
          </a:xfrm>
          <a:prstGeom prst="straightConnector1">
            <a:avLst/>
          </a:prstGeom>
          <a:noFill/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518300" y="2588500"/>
            <a:ext cx="208200" cy="271200"/>
          </a:xfrm>
          <a:prstGeom prst="straightConnector1">
            <a:avLst/>
          </a:prstGeom>
          <a:noFill/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"/>
          <p:cNvCxnSpPr/>
          <p:nvPr/>
        </p:nvCxnSpPr>
        <p:spPr>
          <a:xfrm>
            <a:off x="720112" y="2839630"/>
            <a:ext cx="0" cy="874200"/>
          </a:xfrm>
          <a:prstGeom prst="straightConnector1">
            <a:avLst/>
          </a:prstGeom>
          <a:noFill/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"/>
          <p:cNvCxnSpPr/>
          <p:nvPr/>
        </p:nvCxnSpPr>
        <p:spPr>
          <a:xfrm>
            <a:off x="720112" y="3693347"/>
            <a:ext cx="199200" cy="219000"/>
          </a:xfrm>
          <a:prstGeom prst="straightConnector1">
            <a:avLst/>
          </a:prstGeom>
          <a:noFill/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2"/>
          <p:cNvCxnSpPr/>
          <p:nvPr/>
        </p:nvCxnSpPr>
        <p:spPr>
          <a:xfrm>
            <a:off x="919443" y="3910218"/>
            <a:ext cx="0" cy="702600"/>
          </a:xfrm>
          <a:prstGeom prst="straightConnector1">
            <a:avLst/>
          </a:prstGeom>
          <a:noFill/>
          <a:ln cap="flat" cmpd="sng" w="38100">
            <a:solidFill>
              <a:srgbClr val="028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5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9. 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34" name="Google Shape;534;p25"/>
          <p:cNvCxnSpPr/>
          <p:nvPr/>
        </p:nvCxnSpPr>
        <p:spPr>
          <a:xfrm>
            <a:off x="464400" y="989502"/>
            <a:ext cx="82113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25"/>
          <p:cNvSpPr txBox="1"/>
          <p:nvPr/>
        </p:nvSpPr>
        <p:spPr>
          <a:xfrm>
            <a:off x="483525" y="1163225"/>
            <a:ext cx="8203200" cy="356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Birunda, S.S. and Devi, R.K. (2021) 'A review on word embedding techniques for text classification,' in Lecture notes on data engineering and communications technologies, pp. 267–281.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https://doi.org/10.1007/978-981-15-9651-3_23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Vaswani, A. et al. (2017) 'Attention is all you need,' arXiv (Cornell University) [Preprint].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https://doi.org/10.48550/arxiv.1706.03762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Ankiit (2022) 'Word2vec vs BERT - Ankiit - Medium,' Medium, 19 March.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https://medium.com/@ankiit/word2vec-vs-bert-d04ab3ade4c9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Sharma, S. (2023) Top 10 applications of Sentiment Analysis in Business https://www.analyticsvidhya.com/blog/2023/01/top-10-applications-of-sentiment-analysis-in-business/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Alap Shah,  “Nike Seizes Controversy By The Bullish Horns”, Forbes,  12 Sept. 2018.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https://www.forbes.com/sites/alapshah/2018/09/12/a-social-media-and-sentiment-analysis-of-nike-what-does-it-mean-for-future-purchase-intent/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F. Casciati, R. Liang, W. Liu, S. Kaewunruen, H. Zhang, and Z. Wu, “Classification of External Vibration Sources through DataDriven Models Using Hybrid CNNs and LSTMs,” Structural Control and Health Monitoring, vol. 2023, p. 1900447, 2023, doi: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https://doi.org/10.1155/2023/1900447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Shah, A. (2018) 'Nike Seizes Controversy By The Bullish Horns,'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Forbes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12 September. https://www.forbes.com/sites/alapshah/2018/09/12/a-social-media-and-sentiment-analysis-of-nike-what-does-it-mean-for-future-purchase-intent/?sh=3aa94e3a2f45.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CFCFC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f581d64d2_0_22"/>
          <p:cNvSpPr txBox="1"/>
          <p:nvPr>
            <p:ph type="title"/>
          </p:nvPr>
        </p:nvSpPr>
        <p:spPr>
          <a:xfrm>
            <a:off x="483675" y="415425"/>
            <a:ext cx="8203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9</a:t>
            </a:r>
            <a:r>
              <a:rPr lang="en"/>
              <a:t>. Resources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42" name="Google Shape;542;g29f581d64d2_0_22"/>
          <p:cNvCxnSpPr/>
          <p:nvPr/>
        </p:nvCxnSpPr>
        <p:spPr>
          <a:xfrm>
            <a:off x="464400" y="989502"/>
            <a:ext cx="82113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g29f581d64d2_0_22"/>
          <p:cNvSpPr txBox="1"/>
          <p:nvPr/>
        </p:nvSpPr>
        <p:spPr>
          <a:xfrm>
            <a:off x="483525" y="1163225"/>
            <a:ext cx="8203200" cy="356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keras Team, “Keras documentation: Code examples,” keras.io.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https://keras.io/examples/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N. Srivastava, G. Hinton, A. Krizhevsky, and R. Salakhutdinov, “Dropout: A Simple Way to Prevent Neural Networks from Overfitting,” Journal of Machine Learning Research, vol. 15, pp. 1929–1958, 2014, Available: https://www.jmlr.org/papers/volume15/srivastava14a/srivastava14a.pdf?utm_content=buffer79b43&amp;utm_medium=social&amp;utm_source=twitter.com&amp;utm_campaign=buffer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Z. Wang, W. Yan, and T. Oates, “Time series classification from scratch with deep neural networks: A strong baseline,” in International Joint Conference on Neural Networks (IJCNN), 2017, pp. 1578–1585. doi: https://doi.org/10.1109/IJCNN.2017.7966039.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S. Ioffe and C. Szegedy, “Batch Normalization: Accelerating Deep Network Training by Reducing Internal Covariate Shift,” arXiv.org, 2015. https://arxiv.org/abs/1502.03167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S. Hochreiter and J. Schmidhuber, “Long Short-Term Memory,” Neural Computation, vol. 9, no. 8, pp. 1735–1780, Nov. 1997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J. Han, J. Pei, and H. Tong, Data Mining: Concepts and Techniques, vol. p365. Morgan Kaufmann, 2022. Accessed: Jun. 30, 2023. [Online] . Available: </a:t>
            </a:r>
            <a:r>
              <a:rPr lang="en" sz="1300"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https://books.google.com.tw/books?hl=en&amp;lr=&amp;id=NR1oEAAAQBAJ&amp;oi=fnd&amp;pg=PP1&amp;dq=Data+Mining:+Concepts+and+Techniques&amp;ots=_M9KMNylqX&amp;sig=h3Cwr5Ct4r4v-GvRv9oVoJTPg6Y&amp;redir_esc=y#v=onepage&amp;q=Data%20Mining%3A%20Concepts%20and%20Techniques&amp;f=false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g29f581d64d2_0_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47" y="-413340"/>
            <a:ext cx="8194105" cy="597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611" y="1057713"/>
            <a:ext cx="1406176" cy="10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7" name="Google Shape;557;p22"/>
          <p:cNvGrpSpPr/>
          <p:nvPr/>
        </p:nvGrpSpPr>
        <p:grpSpPr>
          <a:xfrm>
            <a:off x="454859" y="266400"/>
            <a:ext cx="8230516" cy="552075"/>
            <a:chOff x="454859" y="163468"/>
            <a:chExt cx="8230516" cy="552075"/>
          </a:xfrm>
        </p:grpSpPr>
        <p:cxnSp>
          <p:nvCxnSpPr>
            <p:cNvPr id="558" name="Google Shape;558;p22"/>
            <p:cNvCxnSpPr/>
            <p:nvPr/>
          </p:nvCxnSpPr>
          <p:spPr>
            <a:xfrm rot="11779">
              <a:off x="454851" y="701443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9" name="Google Shape;559;p22"/>
            <p:cNvSpPr txBox="1"/>
            <p:nvPr/>
          </p:nvSpPr>
          <p:spPr>
            <a:xfrm>
              <a:off x="454859" y="163468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8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b="1" lang="en" sz="2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Further business application</a:t>
              </a:r>
              <a:r>
                <a:rPr b="0" i="0" lang="en" sz="2700" u="none" cap="none" strike="noStrike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</a:t>
              </a:r>
              <a:r>
                <a:rPr lang="en" sz="2700">
                  <a:latin typeface="Fira Sans Medium"/>
                  <a:ea typeface="Fira Sans Medium"/>
                  <a:cs typeface="Fira Sans Medium"/>
                  <a:sym typeface="Fira Sans Medium"/>
                </a:rPr>
                <a:t>- Example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0" name="Google Shape;560;p22"/>
          <p:cNvSpPr txBox="1"/>
          <p:nvPr/>
        </p:nvSpPr>
        <p:spPr>
          <a:xfrm>
            <a:off x="457202" y="1097100"/>
            <a:ext cx="24834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Nikes sponsored Colin Kaepernick 2 years after his mediatized knee-down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87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Turned negative publicity into good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8750" lvl="0" marL="17145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Forbes used sentiment analysis on Tweets for nike marketing “move”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900" y="1057725"/>
            <a:ext cx="5690900" cy="36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2"/>
          <p:cNvSpPr txBox="1"/>
          <p:nvPr/>
        </p:nvSpPr>
        <p:spPr>
          <a:xfrm>
            <a:off x="387950" y="4743300"/>
            <a:ext cx="84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Shah (2018)</a:t>
            </a:r>
            <a:endParaRPr b="0" i="0" sz="8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3" name="Google Shape;5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275" y="1486722"/>
            <a:ext cx="1068499" cy="8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3"/>
          <p:cNvCxnSpPr/>
          <p:nvPr/>
        </p:nvCxnSpPr>
        <p:spPr>
          <a:xfrm>
            <a:off x="805070" y="2846474"/>
            <a:ext cx="7601796" cy="0"/>
          </a:xfrm>
          <a:prstGeom prst="straightConnector1">
            <a:avLst/>
          </a:prstGeom>
          <a:noFill/>
          <a:ln cap="flat" cmpd="sng" w="38100">
            <a:solidFill>
              <a:srgbClr val="1E35A1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134" name="Google Shape;134;p3"/>
          <p:cNvSpPr txBox="1"/>
          <p:nvPr/>
        </p:nvSpPr>
        <p:spPr>
          <a:xfrm>
            <a:off x="6283355" y="3650188"/>
            <a:ext cx="2010759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/>
          </a:p>
        </p:txBody>
      </p:sp>
      <p:sp>
        <p:nvSpPr>
          <p:cNvPr id="135" name="Google Shape;135;p3"/>
          <p:cNvSpPr txBox="1"/>
          <p:nvPr>
            <p:ph idx="12" type="sldNum"/>
          </p:nvPr>
        </p:nvSpPr>
        <p:spPr>
          <a:xfrm>
            <a:off x="8502275" y="469226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eutral face with solid fill with solid fill" id="136" name="Google Shape;1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820" y="4011688"/>
            <a:ext cx="679971" cy="679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 face with solid fill with solid fill"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0745" y="4001748"/>
            <a:ext cx="679971" cy="679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ing face with solid fill with solid fill" id="138" name="Google Shape;13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6895" y="4004176"/>
            <a:ext cx="679971" cy="679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514125" y="914468"/>
            <a:ext cx="81120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Sentiment analysis 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applied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various areas of research and business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 mining tool 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field of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natural language processing 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Understand opinions 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large amount of data 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containing different languages </a:t>
            </a:r>
            <a:endParaRPr/>
          </a:p>
        </p:txBody>
      </p:sp>
      <p:grpSp>
        <p:nvGrpSpPr>
          <p:cNvPr id="140" name="Google Shape;140;p3"/>
          <p:cNvGrpSpPr/>
          <p:nvPr/>
        </p:nvGrpSpPr>
        <p:grpSpPr>
          <a:xfrm>
            <a:off x="454875" y="266400"/>
            <a:ext cx="8230500" cy="552177"/>
            <a:chOff x="454875" y="451238"/>
            <a:chExt cx="8230500" cy="552177"/>
          </a:xfrm>
        </p:grpSpPr>
        <p:cxnSp>
          <p:nvCxnSpPr>
            <p:cNvPr id="141" name="Google Shape;141;p3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3"/>
            <p:cNvSpPr txBox="1"/>
            <p:nvPr/>
          </p:nvSpPr>
          <p:spPr>
            <a:xfrm>
              <a:off x="529388" y="451238"/>
              <a:ext cx="8112000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1. Project objective</a:t>
              </a: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>
            <a:off x="1355660" y="2413385"/>
            <a:ext cx="866178" cy="866178"/>
            <a:chOff x="1452589" y="2189130"/>
            <a:chExt cx="866178" cy="866178"/>
          </a:xfrm>
        </p:grpSpPr>
        <p:sp>
          <p:nvSpPr>
            <p:cNvPr id="144" name="Google Shape;144;p3"/>
            <p:cNvSpPr/>
            <p:nvPr/>
          </p:nvSpPr>
          <p:spPr>
            <a:xfrm>
              <a:off x="1452589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Database with solid fill" id="145" name="Google Shape;14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8558" y="2285099"/>
              <a:ext cx="674240" cy="674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3"/>
          <p:cNvGrpSpPr/>
          <p:nvPr/>
        </p:nvGrpSpPr>
        <p:grpSpPr>
          <a:xfrm>
            <a:off x="4091575" y="2434688"/>
            <a:ext cx="866178" cy="866178"/>
            <a:chOff x="3055401" y="2189130"/>
            <a:chExt cx="866178" cy="866178"/>
          </a:xfrm>
        </p:grpSpPr>
        <p:sp>
          <p:nvSpPr>
            <p:cNvPr id="147" name="Google Shape;147;p3"/>
            <p:cNvSpPr/>
            <p:nvPr/>
          </p:nvSpPr>
          <p:spPr>
            <a:xfrm>
              <a:off x="3055401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Head with gears with solid fill" id="148" name="Google Shape;14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52864" y="2285099"/>
              <a:ext cx="673200" cy="67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"/>
          <p:cNvGrpSpPr/>
          <p:nvPr/>
        </p:nvGrpSpPr>
        <p:grpSpPr>
          <a:xfrm>
            <a:off x="6831240" y="2413905"/>
            <a:ext cx="866178" cy="866178"/>
            <a:chOff x="5063105" y="2189130"/>
            <a:chExt cx="866178" cy="866178"/>
          </a:xfrm>
        </p:grpSpPr>
        <p:sp>
          <p:nvSpPr>
            <p:cNvPr id="150" name="Google Shape;150;p3"/>
            <p:cNvSpPr/>
            <p:nvPr/>
          </p:nvSpPr>
          <p:spPr>
            <a:xfrm>
              <a:off x="5063105" y="2189130"/>
              <a:ext cx="866178" cy="866178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28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descr="Bullseye with solid fill" id="151" name="Google Shape;151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4000" y="2285099"/>
              <a:ext cx="673200" cy="6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3"/>
          <p:cNvSpPr txBox="1"/>
          <p:nvPr/>
        </p:nvSpPr>
        <p:spPr>
          <a:xfrm>
            <a:off x="714228" y="3616248"/>
            <a:ext cx="2149041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Amazon product reviews from Kaggle</a:t>
            </a:r>
            <a:endParaRPr/>
          </a:p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3450143" y="3612076"/>
            <a:ext cx="2149042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Natural language Processing through deep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/>
          <p:nvPr/>
        </p:nvSpPr>
        <p:spPr>
          <a:xfrm>
            <a:off x="641611" y="1691316"/>
            <a:ext cx="1702660" cy="1688045"/>
          </a:xfrm>
          <a:custGeom>
            <a:rect b="b" l="l" r="r" t="t"/>
            <a:pathLst>
              <a:path extrusionOk="0" h="4155070" w="4155070">
                <a:moveTo>
                  <a:pt x="0" y="0"/>
                </a:moveTo>
                <a:lnTo>
                  <a:pt x="4155070" y="0"/>
                </a:lnTo>
                <a:lnTo>
                  <a:pt x="4155070" y="4155070"/>
                </a:lnTo>
                <a:lnTo>
                  <a:pt x="0" y="4155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058048" y="4527618"/>
            <a:ext cx="5655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star reviews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considered neutral -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won't be analyzed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2909547" y="3386369"/>
            <a:ext cx="736903" cy="652159"/>
          </a:xfrm>
          <a:custGeom>
            <a:rect b="b" l="l" r="r" t="t"/>
            <a:pathLst>
              <a:path extrusionOk="0" h="993918" w="1123071">
                <a:moveTo>
                  <a:pt x="0" y="0"/>
                </a:moveTo>
                <a:lnTo>
                  <a:pt x="1123071" y="0"/>
                </a:lnTo>
                <a:lnTo>
                  <a:pt x="1123071" y="993918"/>
                </a:lnTo>
                <a:lnTo>
                  <a:pt x="0" y="993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4"/>
          <p:cNvSpPr/>
          <p:nvPr/>
        </p:nvSpPr>
        <p:spPr>
          <a:xfrm flipH="1" rot="10800000">
            <a:off x="7889697" y="3571875"/>
            <a:ext cx="736904" cy="652160"/>
          </a:xfrm>
          <a:custGeom>
            <a:rect b="b" l="l" r="r" t="t"/>
            <a:pathLst>
              <a:path extrusionOk="0" h="993918" w="1123071">
                <a:moveTo>
                  <a:pt x="0" y="0"/>
                </a:moveTo>
                <a:lnTo>
                  <a:pt x="1123071" y="0"/>
                </a:lnTo>
                <a:lnTo>
                  <a:pt x="1123071" y="993918"/>
                </a:lnTo>
                <a:lnTo>
                  <a:pt x="0" y="993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474760" y="3429622"/>
            <a:ext cx="1001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029310" y="1146297"/>
            <a:ext cx="894300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 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9" name="Google Shape;169;p4"/>
          <p:cNvGrpSpPr/>
          <p:nvPr/>
        </p:nvGrpSpPr>
        <p:grpSpPr>
          <a:xfrm>
            <a:off x="454875" y="266400"/>
            <a:ext cx="8230500" cy="552177"/>
            <a:chOff x="454875" y="451238"/>
            <a:chExt cx="8230500" cy="552177"/>
          </a:xfrm>
        </p:grpSpPr>
        <p:cxnSp>
          <p:nvCxnSpPr>
            <p:cNvPr id="170" name="Google Shape;170;p4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" name="Google Shape;171;p4"/>
            <p:cNvSpPr txBox="1"/>
            <p:nvPr/>
          </p:nvSpPr>
          <p:spPr>
            <a:xfrm>
              <a:off x="529388" y="451238"/>
              <a:ext cx="8112000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 Data description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" name="Google Shape;172;p4"/>
          <p:cNvSpPr txBox="1"/>
          <p:nvPr/>
        </p:nvSpPr>
        <p:spPr>
          <a:xfrm>
            <a:off x="1564705" y="3529331"/>
            <a:ext cx="999324" cy="1114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400,000 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Reviews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517399" y="3528065"/>
            <a:ext cx="1003184" cy="1114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3,600,000 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Reviews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4"/>
          <p:cNvSpPr/>
          <p:nvPr/>
        </p:nvSpPr>
        <p:spPr>
          <a:xfrm flipH="1">
            <a:off x="3723837" y="3297279"/>
            <a:ext cx="1975958" cy="926756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619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 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and 5. stars reviews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5777182" y="3297279"/>
            <a:ext cx="1975958" cy="926756"/>
          </a:xfrm>
          <a:prstGeom prst="homePlate">
            <a:avLst>
              <a:gd fmla="val 50000" name="adj"/>
            </a:avLst>
          </a:prstGeom>
          <a:noFill/>
          <a:ln cap="flat" cmpd="sng" w="25400">
            <a:solidFill>
              <a:srgbClr val="619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 1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and 2. stars reviews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440" y="995205"/>
            <a:ext cx="4819484" cy="216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6759"/>
          <a:stretch/>
        </p:blipFill>
        <p:spPr>
          <a:xfrm>
            <a:off x="246250" y="1579206"/>
            <a:ext cx="4439951" cy="326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187" name="Google Shape;187;p5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5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 Data description – Label 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9" name="Google Shape;189;p5"/>
          <p:cNvSpPr/>
          <p:nvPr/>
        </p:nvSpPr>
        <p:spPr>
          <a:xfrm>
            <a:off x="1560132" y="2571742"/>
            <a:ext cx="517260" cy="549546"/>
          </a:xfrm>
          <a:custGeom>
            <a:rect b="b" l="l" r="r" t="t"/>
            <a:pathLst>
              <a:path extrusionOk="0" h="1099092" w="1034520">
                <a:moveTo>
                  <a:pt x="0" y="0"/>
                </a:moveTo>
                <a:lnTo>
                  <a:pt x="1034520" y="0"/>
                </a:lnTo>
                <a:lnTo>
                  <a:pt x="1034520" y="1099092"/>
                </a:lnTo>
                <a:lnTo>
                  <a:pt x="0" y="109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5"/>
          <p:cNvSpPr/>
          <p:nvPr/>
        </p:nvSpPr>
        <p:spPr>
          <a:xfrm rot="10800000">
            <a:off x="3288760" y="2696322"/>
            <a:ext cx="517260" cy="549546"/>
          </a:xfrm>
          <a:custGeom>
            <a:rect b="b" l="l" r="r" t="t"/>
            <a:pathLst>
              <a:path extrusionOk="0" h="1099092" w="1034520">
                <a:moveTo>
                  <a:pt x="0" y="0"/>
                </a:moveTo>
                <a:lnTo>
                  <a:pt x="1034520" y="0"/>
                </a:lnTo>
                <a:lnTo>
                  <a:pt x="1034520" y="1099092"/>
                </a:lnTo>
                <a:lnTo>
                  <a:pt x="0" y="1099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1331617" y="1114364"/>
            <a:ext cx="24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Label Distribution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0" l="0" r="0" t="4906"/>
          <a:stretch/>
        </p:blipFill>
        <p:spPr>
          <a:xfrm>
            <a:off x="4572000" y="1579199"/>
            <a:ext cx="4154601" cy="310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5048247" y="1114380"/>
            <a:ext cx="348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Distribution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5845050" y="1922975"/>
            <a:ext cx="28404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9700" lvl="0" marL="17145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Identified </a:t>
            </a: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more languages </a:t>
            </a: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our data set </a:t>
            </a:r>
            <a:endParaRPr sz="1300"/>
          </a:p>
          <a:p>
            <a:pPr indent="-139700" lvl="0" marL="171450" marR="0" rtl="0" algn="l">
              <a:lnSpc>
                <a:spcPct val="120004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English is the major language</a:t>
            </a: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used in the reviews</a:t>
            </a:r>
            <a:endParaRPr sz="1300"/>
          </a:p>
          <a:p>
            <a:pPr indent="-139700" lvl="0" marL="171450" marR="0" rtl="0" algn="l">
              <a:lnSpc>
                <a:spcPct val="120004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therefore </a:t>
            </a: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English</a:t>
            </a: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comments in for 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 sz="1300"/>
          </a:p>
        </p:txBody>
      </p:sp>
      <p:sp>
        <p:nvSpPr>
          <p:cNvPr id="196" name="Google Shape;196;p5"/>
          <p:cNvSpPr txBox="1"/>
          <p:nvPr/>
        </p:nvSpPr>
        <p:spPr>
          <a:xfrm>
            <a:off x="637719" y="1393498"/>
            <a:ext cx="56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le6</a:t>
            </a:r>
            <a:endParaRPr i="0" sz="11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fd1e2cf6_1_18"/>
          <p:cNvSpPr/>
          <p:nvPr/>
        </p:nvSpPr>
        <p:spPr>
          <a:xfrm>
            <a:off x="3194000" y="1574125"/>
            <a:ext cx="2852137" cy="1638298"/>
          </a:xfrm>
          <a:custGeom>
            <a:rect b="b" l="l" r="r" t="t"/>
            <a:pathLst>
              <a:path extrusionOk="0" h="4457954" w="8267065">
                <a:moveTo>
                  <a:pt x="0" y="0"/>
                </a:moveTo>
                <a:lnTo>
                  <a:pt x="8267065" y="0"/>
                </a:lnTo>
                <a:lnTo>
                  <a:pt x="8267065" y="4457954"/>
                </a:lnTo>
                <a:lnTo>
                  <a:pt x="0" y="4457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9" l="0" r="0" t="-68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2a2fd1e2cf6_1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2a2fd1e2cf6_1_18"/>
          <p:cNvSpPr txBox="1"/>
          <p:nvPr/>
        </p:nvSpPr>
        <p:spPr>
          <a:xfrm>
            <a:off x="3291199" y="1002733"/>
            <a:ext cx="25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RAW Comments</a:t>
            </a:r>
            <a:endParaRPr/>
          </a:p>
        </p:txBody>
      </p:sp>
      <p:sp>
        <p:nvSpPr>
          <p:cNvPr id="208" name="Google Shape;208;g2a2fd1e2cf6_1_18"/>
          <p:cNvSpPr/>
          <p:nvPr/>
        </p:nvSpPr>
        <p:spPr>
          <a:xfrm>
            <a:off x="3194000" y="3387975"/>
            <a:ext cx="2810700" cy="1304100"/>
          </a:xfrm>
          <a:prstGeom prst="leftRightArrow">
            <a:avLst>
              <a:gd fmla="val 61767" name="adj1"/>
              <a:gd fmla="val 24984" name="adj2"/>
            </a:avLst>
          </a:prstGeom>
          <a:noFill/>
          <a:ln cap="flat" cmpd="sng" w="25400">
            <a:solidFill>
              <a:srgbClr val="619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44000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Deleting unrelated words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44000" lvl="0" marL="17999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Word lemmatization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9" name="Google Shape;209;g2a2fd1e2cf6_1_18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210" name="Google Shape;210;g2a2fd1e2cf6_1_18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g2a2fd1e2cf6_1_18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 Data description – Word occurrence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g2a2fd1e2cf6_1_18"/>
          <p:cNvGrpSpPr/>
          <p:nvPr/>
        </p:nvGrpSpPr>
        <p:grpSpPr>
          <a:xfrm>
            <a:off x="445350" y="1187399"/>
            <a:ext cx="8350161" cy="3591671"/>
            <a:chOff x="445350" y="1187399"/>
            <a:chExt cx="8350161" cy="3591671"/>
          </a:xfrm>
        </p:grpSpPr>
        <p:grpSp>
          <p:nvGrpSpPr>
            <p:cNvPr id="213" name="Google Shape;213;g2a2fd1e2cf6_1_18"/>
            <p:cNvGrpSpPr/>
            <p:nvPr/>
          </p:nvGrpSpPr>
          <p:grpSpPr>
            <a:xfrm>
              <a:off x="5983695" y="1187399"/>
              <a:ext cx="2811816" cy="3584617"/>
              <a:chOff x="5983695" y="1187399"/>
              <a:chExt cx="2811816" cy="3584617"/>
            </a:xfrm>
          </p:grpSpPr>
          <p:sp>
            <p:nvSpPr>
              <p:cNvPr id="214" name="Google Shape;214;g2a2fd1e2cf6_1_18"/>
              <p:cNvSpPr/>
              <p:nvPr/>
            </p:nvSpPr>
            <p:spPr>
              <a:xfrm>
                <a:off x="5983695" y="1833730"/>
                <a:ext cx="2811816" cy="2938286"/>
              </a:xfrm>
              <a:custGeom>
                <a:rect b="b" l="l" r="r" t="t"/>
                <a:pathLst>
                  <a:path extrusionOk="0" h="8161906" w="7810601">
                    <a:moveTo>
                      <a:pt x="0" y="0"/>
                    </a:moveTo>
                    <a:lnTo>
                      <a:pt x="7810601" y="0"/>
                    </a:lnTo>
                    <a:lnTo>
                      <a:pt x="7810601" y="8161906"/>
                    </a:lnTo>
                    <a:lnTo>
                      <a:pt x="0" y="816190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-22249" l="-24549" r="-24029" t="-2473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5" name="Google Shape;215;g2a2fd1e2cf6_1_18"/>
              <p:cNvSpPr txBox="1"/>
              <p:nvPr/>
            </p:nvSpPr>
            <p:spPr>
              <a:xfrm>
                <a:off x="6127549" y="1187399"/>
                <a:ext cx="2552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Negative comments cleaned</a:t>
                </a:r>
                <a:endParaRPr/>
              </a:p>
            </p:txBody>
          </p:sp>
          <p:pic>
            <p:nvPicPr>
              <p:cNvPr descr="Magnifying glass with solid fill" id="216" name="Google Shape;216;g2a2fd1e2cf6_1_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5555064">
                <a:off x="6815096" y="2352870"/>
                <a:ext cx="1480331" cy="14803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g2a2fd1e2cf6_1_18"/>
            <p:cNvGrpSpPr/>
            <p:nvPr/>
          </p:nvGrpSpPr>
          <p:grpSpPr>
            <a:xfrm>
              <a:off x="445350" y="1187399"/>
              <a:ext cx="2778451" cy="3591671"/>
              <a:chOff x="445350" y="1187399"/>
              <a:chExt cx="2778451" cy="3591671"/>
            </a:xfrm>
          </p:grpSpPr>
          <p:sp>
            <p:nvSpPr>
              <p:cNvPr id="218" name="Google Shape;218;g2a2fd1e2cf6_1_18"/>
              <p:cNvSpPr/>
              <p:nvPr/>
            </p:nvSpPr>
            <p:spPr>
              <a:xfrm>
                <a:off x="445350" y="1891150"/>
                <a:ext cx="2762924" cy="2887920"/>
              </a:xfrm>
              <a:custGeom>
                <a:rect b="b" l="l" r="r" t="t"/>
                <a:pathLst>
                  <a:path extrusionOk="0" h="8251200" w="8008475">
                    <a:moveTo>
                      <a:pt x="0" y="0"/>
                    </a:moveTo>
                    <a:lnTo>
                      <a:pt x="8008475" y="0"/>
                    </a:lnTo>
                    <a:lnTo>
                      <a:pt x="8008475" y="8251200"/>
                    </a:lnTo>
                    <a:lnTo>
                      <a:pt x="0" y="82512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-21408" l="-25598" r="-22068" t="-2675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9" name="Google Shape;219;g2a2fd1e2cf6_1_18"/>
              <p:cNvSpPr txBox="1"/>
              <p:nvPr/>
            </p:nvSpPr>
            <p:spPr>
              <a:xfrm>
                <a:off x="454859" y="1187399"/>
                <a:ext cx="25521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Positive comments cleaned</a:t>
                </a:r>
                <a:endParaRPr/>
              </a:p>
            </p:txBody>
          </p:sp>
          <p:pic>
            <p:nvPicPr>
              <p:cNvPr descr="Magnifying glass with solid fill" id="220" name="Google Shape;220;g2a2fd1e2cf6_1_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551083">
                <a:off x="1423923" y="2178424"/>
                <a:ext cx="1676804" cy="1676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8"/>
          <p:cNvGraphicFramePr/>
          <p:nvPr/>
        </p:nvGraphicFramePr>
        <p:xfrm>
          <a:off x="459158" y="180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{596F0AA3-1B48-4617-A730-2F69A8C1976A}</a:tableStyleId>
              </a:tblPr>
              <a:tblGrid>
                <a:gridCol w="1225275"/>
                <a:gridCol w="1941925"/>
                <a:gridCol w="5082525"/>
              </a:tblGrid>
              <a:tr h="32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CLEANING</a:t>
                      </a:r>
                      <a:endParaRPr sz="1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</a:t>
                      </a:r>
                      <a:endParaRPr sz="1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1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</a:tr>
              <a:tr h="465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Lowercase</a:t>
                      </a:r>
                      <a:endParaRPr b="1"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-&gt; a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Forward and backward slash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Replace „/“, „\“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Alphanumeric characters and numbers</a:t>
                      </a:r>
                      <a:endParaRPr b="1"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characters and numbers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Consecutive spaces</a:t>
                      </a:r>
                      <a:endParaRPr b="1"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Useless additional spaces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8"/>
          <p:cNvSpPr/>
          <p:nvPr/>
        </p:nvSpPr>
        <p:spPr>
          <a:xfrm>
            <a:off x="4572000" y="4248672"/>
            <a:ext cx="2637322" cy="259796"/>
          </a:xfrm>
          <a:custGeom>
            <a:rect b="b" l="l" r="r" t="t"/>
            <a:pathLst>
              <a:path extrusionOk="0" h="591978" w="6009473">
                <a:moveTo>
                  <a:pt x="0" y="0"/>
                </a:moveTo>
                <a:lnTo>
                  <a:pt x="6009473" y="0"/>
                </a:lnTo>
                <a:lnTo>
                  <a:pt x="6009473" y="591977"/>
                </a:lnTo>
                <a:lnTo>
                  <a:pt x="0" y="591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3685706" y="2286877"/>
            <a:ext cx="4999136" cy="217456"/>
          </a:xfrm>
          <a:custGeom>
            <a:rect b="b" l="l" r="r" t="t"/>
            <a:pathLst>
              <a:path extrusionOk="0" h="434912" w="9998272">
                <a:moveTo>
                  <a:pt x="0" y="0"/>
                </a:moveTo>
                <a:lnTo>
                  <a:pt x="9998271" y="0"/>
                </a:lnTo>
                <a:lnTo>
                  <a:pt x="9998271" y="434912"/>
                </a:lnTo>
                <a:lnTo>
                  <a:pt x="0" y="434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47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4117715" y="3391339"/>
            <a:ext cx="3765376" cy="248950"/>
          </a:xfrm>
          <a:custGeom>
            <a:rect b="b" l="l" r="r" t="t"/>
            <a:pathLst>
              <a:path extrusionOk="0" h="548130" w="8290468">
                <a:moveTo>
                  <a:pt x="0" y="0"/>
                </a:moveTo>
                <a:lnTo>
                  <a:pt x="8290468" y="0"/>
                </a:lnTo>
                <a:lnTo>
                  <a:pt x="8290468" y="548130"/>
                </a:lnTo>
                <a:lnTo>
                  <a:pt x="0" y="548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4011025" y="3707222"/>
            <a:ext cx="4216539" cy="250488"/>
          </a:xfrm>
          <a:custGeom>
            <a:rect b="b" l="l" r="r" t="t"/>
            <a:pathLst>
              <a:path extrusionOk="0" h="567496" w="9552845">
                <a:moveTo>
                  <a:pt x="0" y="0"/>
                </a:moveTo>
                <a:lnTo>
                  <a:pt x="9552845" y="0"/>
                </a:lnTo>
                <a:lnTo>
                  <a:pt x="9552845" y="567496"/>
                </a:lnTo>
                <a:lnTo>
                  <a:pt x="0" y="567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454859" y="279100"/>
            <a:ext cx="8230516" cy="539375"/>
            <a:chOff x="454859" y="464040"/>
            <a:chExt cx="8230516" cy="539375"/>
          </a:xfrm>
        </p:grpSpPr>
        <p:cxnSp>
          <p:nvCxnSpPr>
            <p:cNvPr id="236" name="Google Shape;236;p8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7" name="Google Shape;237;p8"/>
            <p:cNvSpPr txBox="1"/>
            <p:nvPr/>
          </p:nvSpPr>
          <p:spPr>
            <a:xfrm>
              <a:off x="454859" y="464040"/>
              <a:ext cx="8230500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3. Data cleaning – Basic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8"/>
          <p:cNvGrpSpPr/>
          <p:nvPr/>
        </p:nvGrpSpPr>
        <p:grpSpPr>
          <a:xfrm>
            <a:off x="2675823" y="1073142"/>
            <a:ext cx="4196037" cy="592667"/>
            <a:chOff x="2675823" y="1073142"/>
            <a:chExt cx="4196037" cy="592667"/>
          </a:xfrm>
        </p:grpSpPr>
        <p:grpSp>
          <p:nvGrpSpPr>
            <p:cNvPr id="239" name="Google Shape;239;p8"/>
            <p:cNvGrpSpPr/>
            <p:nvPr/>
          </p:nvGrpSpPr>
          <p:grpSpPr>
            <a:xfrm>
              <a:off x="2675823" y="1172544"/>
              <a:ext cx="4196037" cy="425796"/>
              <a:chOff x="2675823" y="1172544"/>
              <a:chExt cx="4196037" cy="425796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3923227" y="1172544"/>
                <a:ext cx="2948633" cy="425796"/>
              </a:xfrm>
              <a:custGeom>
                <a:rect b="b" l="l" r="r" t="t"/>
                <a:pathLst>
                  <a:path extrusionOk="0" h="990387" w="7111819">
                    <a:moveTo>
                      <a:pt x="0" y="0"/>
                    </a:moveTo>
                    <a:lnTo>
                      <a:pt x="7111819" y="0"/>
                    </a:lnTo>
                    <a:lnTo>
                      <a:pt x="7111819" y="990387"/>
                    </a:lnTo>
                    <a:lnTo>
                      <a:pt x="0" y="99038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8"/>
              <p:cNvSpPr txBox="1"/>
              <p:nvPr/>
            </p:nvSpPr>
            <p:spPr>
              <a:xfrm>
                <a:off x="2675823" y="1189499"/>
                <a:ext cx="749284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999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1" i="0" lang="en" sz="1900" u="none" cap="none" strike="noStrike">
                    <a:solidFill>
                      <a:srgbClr val="619BC8"/>
                    </a:solidFill>
                    <a:latin typeface="Roboto"/>
                    <a:ea typeface="Roboto"/>
                    <a:cs typeface="Roboto"/>
                    <a:sym typeface="Roboto"/>
                  </a:rPr>
                  <a:t>TOOL</a:t>
                </a:r>
                <a:endParaRPr b="0" i="0" sz="700" u="none" cap="none" strike="noStrike">
                  <a:solidFill>
                    <a:srgbClr val="619BC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descr="Gears with solid fill" id="242" name="Google Shape;242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30560" y="1073142"/>
              <a:ext cx="592667" cy="592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8"/>
          <p:cNvSpPr/>
          <p:nvPr/>
        </p:nvSpPr>
        <p:spPr>
          <a:xfrm>
            <a:off x="3881771" y="2868698"/>
            <a:ext cx="4541858" cy="278196"/>
          </a:xfrm>
          <a:custGeom>
            <a:rect b="b" l="l" r="r" t="t"/>
            <a:pathLst>
              <a:path extrusionOk="0" h="642392" w="10487754">
                <a:moveTo>
                  <a:pt x="0" y="0"/>
                </a:moveTo>
                <a:lnTo>
                  <a:pt x="10487754" y="0"/>
                </a:lnTo>
                <a:lnTo>
                  <a:pt x="10487754" y="642392"/>
                </a:lnTo>
                <a:lnTo>
                  <a:pt x="0" y="64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9"/>
          <p:cNvGraphicFramePr/>
          <p:nvPr/>
        </p:nvGraphicFramePr>
        <p:xfrm>
          <a:off x="351275" y="180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{596F0AA3-1B48-4617-A730-2F69A8C1976A}</a:tableStyleId>
              </a:tblPr>
              <a:tblGrid>
                <a:gridCol w="1248400"/>
                <a:gridCol w="1663075"/>
                <a:gridCol w="5449275"/>
              </a:tblGrid>
              <a:tr h="32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CLEANING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</a:tr>
              <a:tr h="65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Emails</a:t>
                      </a:r>
                      <a:endParaRPr b="1"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Declutter data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URLs</a:t>
                      </a:r>
                      <a:endParaRPr b="1"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Declutter data</a:t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Un-Abbreviation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"aren't" -&gt; "are not”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"can't" -&gt; "can not” 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9"/>
          <p:cNvSpPr/>
          <p:nvPr/>
        </p:nvSpPr>
        <p:spPr>
          <a:xfrm>
            <a:off x="3330550" y="2346650"/>
            <a:ext cx="5298799" cy="203511"/>
          </a:xfrm>
          <a:custGeom>
            <a:rect b="b" l="l" r="r" t="t"/>
            <a:pathLst>
              <a:path extrusionOk="0" h="407022" w="10758982">
                <a:moveTo>
                  <a:pt x="0" y="0"/>
                </a:moveTo>
                <a:lnTo>
                  <a:pt x="10758982" y="0"/>
                </a:lnTo>
                <a:lnTo>
                  <a:pt x="10758982" y="407022"/>
                </a:lnTo>
                <a:lnTo>
                  <a:pt x="0" y="407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27" l="0" r="0" t="-17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3645042" y="2960878"/>
            <a:ext cx="4614906" cy="259994"/>
          </a:xfrm>
          <a:custGeom>
            <a:rect b="b" l="l" r="r" t="t"/>
            <a:pathLst>
              <a:path extrusionOk="0" h="593641" w="10537129">
                <a:moveTo>
                  <a:pt x="0" y="0"/>
                </a:moveTo>
                <a:lnTo>
                  <a:pt x="10537129" y="0"/>
                </a:lnTo>
                <a:lnTo>
                  <a:pt x="10537129" y="593642"/>
                </a:lnTo>
                <a:lnTo>
                  <a:pt x="0" y="59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3330560" y="3336003"/>
            <a:ext cx="5243877" cy="259203"/>
          </a:xfrm>
          <a:custGeom>
            <a:rect b="b" l="l" r="r" t="t"/>
            <a:pathLst>
              <a:path extrusionOk="0" h="518406" w="10487754">
                <a:moveTo>
                  <a:pt x="0" y="0"/>
                </a:moveTo>
                <a:lnTo>
                  <a:pt x="10487754" y="0"/>
                </a:lnTo>
                <a:lnTo>
                  <a:pt x="10487754" y="518406"/>
                </a:lnTo>
                <a:lnTo>
                  <a:pt x="0" y="518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" name="Google Shape;257;p9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258" name="Google Shape;258;p9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9"/>
            <p:cNvSpPr txBox="1"/>
            <p:nvPr/>
          </p:nvSpPr>
          <p:spPr>
            <a:xfrm>
              <a:off x="454859" y="451340"/>
              <a:ext cx="8230500" cy="498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3. Data cleaning - Advanced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9"/>
          <p:cNvGrpSpPr/>
          <p:nvPr/>
        </p:nvGrpSpPr>
        <p:grpSpPr>
          <a:xfrm>
            <a:off x="2675823" y="1073142"/>
            <a:ext cx="4196037" cy="592667"/>
            <a:chOff x="2675823" y="1073142"/>
            <a:chExt cx="4196037" cy="592667"/>
          </a:xfrm>
        </p:grpSpPr>
        <p:grpSp>
          <p:nvGrpSpPr>
            <p:cNvPr id="261" name="Google Shape;261;p9"/>
            <p:cNvGrpSpPr/>
            <p:nvPr/>
          </p:nvGrpSpPr>
          <p:grpSpPr>
            <a:xfrm>
              <a:off x="2675823" y="1172544"/>
              <a:ext cx="4196037" cy="425796"/>
              <a:chOff x="2675823" y="1172544"/>
              <a:chExt cx="4196037" cy="425796"/>
            </a:xfrm>
          </p:grpSpPr>
          <p:sp>
            <p:nvSpPr>
              <p:cNvPr id="262" name="Google Shape;262;p9"/>
              <p:cNvSpPr/>
              <p:nvPr/>
            </p:nvSpPr>
            <p:spPr>
              <a:xfrm>
                <a:off x="3923227" y="1172544"/>
                <a:ext cx="2948633" cy="425796"/>
              </a:xfrm>
              <a:custGeom>
                <a:rect b="b" l="l" r="r" t="t"/>
                <a:pathLst>
                  <a:path extrusionOk="0" h="990387" w="7111819">
                    <a:moveTo>
                      <a:pt x="0" y="0"/>
                    </a:moveTo>
                    <a:lnTo>
                      <a:pt x="7111819" y="0"/>
                    </a:lnTo>
                    <a:lnTo>
                      <a:pt x="7111819" y="990387"/>
                    </a:lnTo>
                    <a:lnTo>
                      <a:pt x="0" y="99038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9"/>
              <p:cNvSpPr txBox="1"/>
              <p:nvPr/>
            </p:nvSpPr>
            <p:spPr>
              <a:xfrm>
                <a:off x="2675823" y="1189499"/>
                <a:ext cx="749284" cy="35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1999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1" i="0" lang="en" sz="1900" u="none" cap="none" strike="noStrike">
                    <a:solidFill>
                      <a:srgbClr val="619BC8"/>
                    </a:solidFill>
                    <a:latin typeface="Roboto"/>
                    <a:ea typeface="Roboto"/>
                    <a:cs typeface="Roboto"/>
                    <a:sym typeface="Roboto"/>
                  </a:rPr>
                  <a:t>TOOL</a:t>
                </a:r>
                <a:endParaRPr b="0" i="0" sz="700" u="none" cap="none" strike="noStrike">
                  <a:solidFill>
                    <a:srgbClr val="619BC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descr="Gears with solid fill" id="264" name="Google Shape;264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30560" y="1073142"/>
              <a:ext cx="592667" cy="592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9"/>
          <p:cNvSpPr/>
          <p:nvPr/>
        </p:nvSpPr>
        <p:spPr>
          <a:xfrm>
            <a:off x="3534179" y="4157243"/>
            <a:ext cx="4836630" cy="223809"/>
          </a:xfrm>
          <a:custGeom>
            <a:rect b="b" l="l" r="r" t="t"/>
            <a:pathLst>
              <a:path extrusionOk="0" h="447618" w="9673260">
                <a:moveTo>
                  <a:pt x="0" y="0"/>
                </a:moveTo>
                <a:lnTo>
                  <a:pt x="9673260" y="0"/>
                </a:lnTo>
                <a:lnTo>
                  <a:pt x="9673260" y="447619"/>
                </a:lnTo>
                <a:lnTo>
                  <a:pt x="0" y="447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894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10"/>
          <p:cNvGraphicFramePr/>
          <p:nvPr/>
        </p:nvGraphicFramePr>
        <p:xfrm>
          <a:off x="460800" y="1173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{596F0AA3-1B48-4617-A730-2F69A8C1976A}</a:tableStyleId>
              </a:tblPr>
              <a:tblGrid>
                <a:gridCol w="1047350"/>
                <a:gridCol w="1677775"/>
                <a:gridCol w="5526100"/>
              </a:tblGrid>
              <a:tr h="41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CLEANING</a:t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PURPOSE</a:t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</a:t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9BC8"/>
                    </a:solidFill>
                  </a:tcPr>
                </a:tc>
              </a:tr>
              <a:tr h="93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Stopwords</a:t>
                      </a:r>
                      <a:endParaRPr b="1"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Words widely used but hold little useful information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Consecutive characters</a:t>
                      </a:r>
                      <a:endParaRPr b="1"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Avoid redundancy</a:t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Lemmatized</a:t>
                      </a:r>
                      <a:r>
                        <a:rPr b="1" lang="en" sz="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words</a:t>
                      </a:r>
                      <a:endParaRPr b="1"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Reduce words to their roots - Lemma</a:t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10"/>
          <p:cNvSpPr txBox="1"/>
          <p:nvPr/>
        </p:nvSpPr>
        <p:spPr>
          <a:xfrm>
            <a:off x="5201768" y="3522616"/>
            <a:ext cx="6981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Lover</a:t>
            </a:r>
            <a:endParaRPr/>
          </a:p>
        </p:txBody>
      </p:sp>
      <p:sp>
        <p:nvSpPr>
          <p:cNvPr id="276" name="Google Shape;276;p10"/>
          <p:cNvSpPr txBox="1"/>
          <p:nvPr/>
        </p:nvSpPr>
        <p:spPr>
          <a:xfrm>
            <a:off x="6921825" y="3887308"/>
            <a:ext cx="833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Love</a:t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5899905" y="3674716"/>
            <a:ext cx="72900" cy="96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8" name="Google Shape;278;p10"/>
          <p:cNvGrpSpPr/>
          <p:nvPr/>
        </p:nvGrpSpPr>
        <p:grpSpPr>
          <a:xfrm>
            <a:off x="4030060" y="2554343"/>
            <a:ext cx="3727078" cy="823378"/>
            <a:chOff x="4028148" y="1574831"/>
            <a:chExt cx="3727078" cy="823378"/>
          </a:xfrm>
        </p:grpSpPr>
        <p:sp>
          <p:nvSpPr>
            <p:cNvPr id="279" name="Google Shape;279;p10"/>
            <p:cNvSpPr txBox="1"/>
            <p:nvPr/>
          </p:nvSpPr>
          <p:spPr>
            <a:xfrm>
              <a:off x="6611755" y="1846014"/>
              <a:ext cx="1143470" cy="3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Amazing</a:t>
              </a:r>
              <a:endParaRPr/>
            </a:p>
          </p:txBody>
        </p:sp>
        <p:sp>
          <p:nvSpPr>
            <p:cNvPr id="280" name="Google Shape;280;p10"/>
            <p:cNvSpPr txBox="1"/>
            <p:nvPr/>
          </p:nvSpPr>
          <p:spPr>
            <a:xfrm>
              <a:off x="4028148" y="1574831"/>
              <a:ext cx="1112700" cy="7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Amazzzing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Amazzzzzing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Aaamazing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5762706" y="1888008"/>
              <a:ext cx="551400" cy="311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8575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319259" y="1647008"/>
              <a:ext cx="72900" cy="751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3" name="Google Shape;28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454859" y="266400"/>
            <a:ext cx="8230516" cy="552075"/>
            <a:chOff x="454859" y="451340"/>
            <a:chExt cx="8230516" cy="552075"/>
          </a:xfrm>
        </p:grpSpPr>
        <p:cxnSp>
          <p:nvCxnSpPr>
            <p:cNvPr id="285" name="Google Shape;285;p10"/>
            <p:cNvCxnSpPr/>
            <p:nvPr/>
          </p:nvCxnSpPr>
          <p:spPr>
            <a:xfrm rot="11779">
              <a:off x="454851" y="989315"/>
              <a:ext cx="8230548" cy="0"/>
            </a:xfrm>
            <a:prstGeom prst="straightConnector1">
              <a:avLst/>
            </a:prstGeom>
            <a:noFill/>
            <a:ln cap="rnd" cmpd="sng" w="19050">
              <a:solidFill>
                <a:srgbClr val="1E35A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6" name="Google Shape;286;p10"/>
            <p:cNvSpPr txBox="1"/>
            <p:nvPr/>
          </p:nvSpPr>
          <p:spPr>
            <a:xfrm>
              <a:off x="454859" y="451340"/>
              <a:ext cx="82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3. Data cleaning – 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Keywords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concentrat</a:t>
              </a:r>
              <a:r>
                <a:rPr b="1" lang="en" sz="2700">
                  <a:latin typeface="Roboto"/>
                  <a:ea typeface="Roboto"/>
                  <a:cs typeface="Roboto"/>
                  <a:sym typeface="Roboto"/>
                </a:rPr>
                <a:t>ion</a:t>
              </a:r>
              <a:r>
                <a:rPr b="1" i="0" lang="en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7" name="Google Shape;287;p10"/>
          <p:cNvSpPr/>
          <p:nvPr/>
        </p:nvSpPr>
        <p:spPr>
          <a:xfrm>
            <a:off x="6240902" y="3918563"/>
            <a:ext cx="5514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1E35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p10"/>
          <p:cNvGrpSpPr/>
          <p:nvPr/>
        </p:nvGrpSpPr>
        <p:grpSpPr>
          <a:xfrm>
            <a:off x="3636055" y="1794763"/>
            <a:ext cx="4600575" cy="534978"/>
            <a:chOff x="3636067" y="2737038"/>
            <a:chExt cx="4600575" cy="534978"/>
          </a:xfrm>
        </p:grpSpPr>
        <p:pic>
          <p:nvPicPr>
            <p:cNvPr id="289" name="Google Shape;28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36067" y="3043416"/>
              <a:ext cx="4600575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36075" y="2737038"/>
              <a:ext cx="2583901" cy="22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375" y="3883525"/>
            <a:ext cx="19174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